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32" r:id="rId2"/>
    <p:sldId id="258" r:id="rId3"/>
    <p:sldId id="259" r:id="rId4"/>
    <p:sldId id="588" r:id="rId5"/>
    <p:sldId id="509" r:id="rId6"/>
    <p:sldId id="360" r:id="rId7"/>
    <p:sldId id="361" r:id="rId8"/>
    <p:sldId id="362" r:id="rId9"/>
    <p:sldId id="363" r:id="rId10"/>
    <p:sldId id="364" r:id="rId11"/>
    <p:sldId id="577" r:id="rId12"/>
    <p:sldId id="578" r:id="rId13"/>
    <p:sldId id="579" r:id="rId14"/>
    <p:sldId id="580" r:id="rId15"/>
    <p:sldId id="369" r:id="rId16"/>
    <p:sldId id="370" r:id="rId17"/>
    <p:sldId id="371" r:id="rId18"/>
    <p:sldId id="372" r:id="rId19"/>
    <p:sldId id="508" r:id="rId20"/>
    <p:sldId id="589" r:id="rId21"/>
    <p:sldId id="581" r:id="rId22"/>
    <p:sldId id="582" r:id="rId23"/>
    <p:sldId id="583" r:id="rId24"/>
    <p:sldId id="584" r:id="rId25"/>
    <p:sldId id="585" r:id="rId26"/>
    <p:sldId id="586" r:id="rId27"/>
    <p:sldId id="590" r:id="rId28"/>
    <p:sldId id="381" r:id="rId29"/>
    <p:sldId id="382" r:id="rId30"/>
    <p:sldId id="383" r:id="rId31"/>
    <p:sldId id="384" r:id="rId32"/>
    <p:sldId id="386" r:id="rId33"/>
    <p:sldId id="385" r:id="rId34"/>
    <p:sldId id="387" r:id="rId35"/>
    <p:sldId id="510" r:id="rId36"/>
    <p:sldId id="388" r:id="rId37"/>
    <p:sldId id="389" r:id="rId38"/>
    <p:sldId id="390" r:id="rId39"/>
    <p:sldId id="391" r:id="rId40"/>
    <p:sldId id="392" r:id="rId41"/>
    <p:sldId id="393" r:id="rId42"/>
    <p:sldId id="591" r:id="rId43"/>
    <p:sldId id="394" r:id="rId44"/>
    <p:sldId id="397" r:id="rId45"/>
    <p:sldId id="398" r:id="rId46"/>
    <p:sldId id="400" r:id="rId47"/>
    <p:sldId id="401" r:id="rId48"/>
    <p:sldId id="402" r:id="rId49"/>
    <p:sldId id="403" r:id="rId50"/>
    <p:sldId id="404" r:id="rId51"/>
    <p:sldId id="405" r:id="rId52"/>
    <p:sldId id="407" r:id="rId53"/>
    <p:sldId id="406" r:id="rId54"/>
    <p:sldId id="408" r:id="rId55"/>
    <p:sldId id="409" r:id="rId56"/>
    <p:sldId id="410" r:id="rId57"/>
    <p:sldId id="412" r:id="rId58"/>
    <p:sldId id="511" r:id="rId59"/>
    <p:sldId id="592" r:id="rId60"/>
    <p:sldId id="411" r:id="rId61"/>
    <p:sldId id="414" r:id="rId62"/>
    <p:sldId id="415" r:id="rId63"/>
    <p:sldId id="416" r:id="rId64"/>
    <p:sldId id="417" r:id="rId65"/>
    <p:sldId id="418" r:id="rId66"/>
    <p:sldId id="593" r:id="rId67"/>
    <p:sldId id="419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353" r:id="rId77"/>
    <p:sldId id="429" r:id="rId78"/>
    <p:sldId id="430" r:id="rId79"/>
    <p:sldId id="431" r:id="rId8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4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45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45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45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45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45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9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9.wmf"/><Relationship Id="rId2" Type="http://schemas.openxmlformats.org/officeDocument/2006/relationships/image" Target="../media/image4.png"/><Relationship Id="rId16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10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7.wmf"/><Relationship Id="rId17" Type="http://schemas.openxmlformats.org/officeDocument/2006/relationships/oleObject" Target="../embeddings/oleObject28.bin"/><Relationship Id="rId2" Type="http://schemas.openxmlformats.org/officeDocument/2006/relationships/image" Target="../media/image4.png"/><Relationship Id="rId16" Type="http://schemas.openxmlformats.org/officeDocument/2006/relationships/image" Target="../media/image9.wmf"/><Relationship Id="rId20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6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12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16.wmf"/><Relationship Id="rId17" Type="http://schemas.openxmlformats.org/officeDocument/2006/relationships/oleObject" Target="../embeddings/oleObject40.bin"/><Relationship Id="rId2" Type="http://schemas.openxmlformats.org/officeDocument/2006/relationships/image" Target="../media/image14.png"/><Relationship Id="rId16" Type="http://schemas.openxmlformats.org/officeDocument/2006/relationships/image" Target="../media/image22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5.wmf"/><Relationship Id="rId7" Type="http://schemas.openxmlformats.org/officeDocument/2006/relationships/oleObject" Target="../embeddings/oleObject52.bin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28.wmf"/><Relationship Id="rId4" Type="http://schemas.openxmlformats.org/officeDocument/2006/relationships/oleObject" Target="../embeddings/oleObject50.bin"/><Relationship Id="rId9" Type="http://schemas.openxmlformats.org/officeDocument/2006/relationships/oleObject" Target="../embeddings/oleObject5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28.wmf"/><Relationship Id="rId3" Type="http://schemas.openxmlformats.org/officeDocument/2006/relationships/image" Target="../media/image25.wmf"/><Relationship Id="rId7" Type="http://schemas.openxmlformats.org/officeDocument/2006/relationships/oleObject" Target="../embeddings/oleObject57.bin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wmf"/><Relationship Id="rId11" Type="http://schemas.openxmlformats.org/officeDocument/2006/relationships/image" Target="../media/image27.wmf"/><Relationship Id="rId5" Type="http://schemas.openxmlformats.org/officeDocument/2006/relationships/oleObject" Target="../embeddings/oleObject56.bin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5.bin"/><Relationship Id="rId9" Type="http://schemas.openxmlformats.org/officeDocument/2006/relationships/image" Target="../media/image2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6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64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oleObject" Target="../embeddings/oleObject73.bin"/><Relationship Id="rId18" Type="http://schemas.openxmlformats.org/officeDocument/2006/relationships/oleObject" Target="../embeddings/oleObject75.bin"/><Relationship Id="rId26" Type="http://schemas.openxmlformats.org/officeDocument/2006/relationships/oleObject" Target="../embeddings/oleObject79.bin"/><Relationship Id="rId3" Type="http://schemas.openxmlformats.org/officeDocument/2006/relationships/image" Target="../media/image30.wmf"/><Relationship Id="rId21" Type="http://schemas.openxmlformats.org/officeDocument/2006/relationships/image" Target="../media/image19.wmf"/><Relationship Id="rId7" Type="http://schemas.openxmlformats.org/officeDocument/2006/relationships/image" Target="../media/image31.wmf"/><Relationship Id="rId12" Type="http://schemas.openxmlformats.org/officeDocument/2006/relationships/image" Target="../media/image32.wmf"/><Relationship Id="rId17" Type="http://schemas.openxmlformats.org/officeDocument/2006/relationships/image" Target="../media/image34.wmf"/><Relationship Id="rId25" Type="http://schemas.openxmlformats.org/officeDocument/2006/relationships/image" Target="../media/image36.wmf"/><Relationship Id="rId2" Type="http://schemas.openxmlformats.org/officeDocument/2006/relationships/oleObject" Target="../embeddings/oleObject66.bin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8.bin"/><Relationship Id="rId11" Type="http://schemas.openxmlformats.org/officeDocument/2006/relationships/oleObject" Target="../embeddings/oleObject72.bin"/><Relationship Id="rId24" Type="http://schemas.openxmlformats.org/officeDocument/2006/relationships/oleObject" Target="../embeddings/oleObject78.bin"/><Relationship Id="rId5" Type="http://schemas.openxmlformats.org/officeDocument/2006/relationships/image" Target="../media/image18.wmf"/><Relationship Id="rId15" Type="http://schemas.openxmlformats.org/officeDocument/2006/relationships/image" Target="../media/image33.png"/><Relationship Id="rId23" Type="http://schemas.openxmlformats.org/officeDocument/2006/relationships/image" Target="../media/image20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35.wmf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0.bin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77.bin"/><Relationship Id="rId27" Type="http://schemas.openxmlformats.org/officeDocument/2006/relationships/image" Target="../media/image3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41.wmf"/><Relationship Id="rId3" Type="http://schemas.openxmlformats.org/officeDocument/2006/relationships/image" Target="../media/image18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85.bin"/><Relationship Id="rId2" Type="http://schemas.openxmlformats.org/officeDocument/2006/relationships/oleObject" Target="../embeddings/oleObject8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40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81.bin"/><Relationship Id="rId9" Type="http://schemas.openxmlformats.org/officeDocument/2006/relationships/image" Target="../media/image39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41.wmf"/><Relationship Id="rId3" Type="http://schemas.openxmlformats.org/officeDocument/2006/relationships/image" Target="../media/image18.wmf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91.bin"/><Relationship Id="rId17" Type="http://schemas.openxmlformats.org/officeDocument/2006/relationships/image" Target="../media/image20.wmf"/><Relationship Id="rId2" Type="http://schemas.openxmlformats.org/officeDocument/2006/relationships/oleObject" Target="../embeddings/oleObject86.bin"/><Relationship Id="rId16" Type="http://schemas.openxmlformats.org/officeDocument/2006/relationships/oleObject" Target="../embeddings/oleObject93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40.wmf"/><Relationship Id="rId5" Type="http://schemas.openxmlformats.org/officeDocument/2006/relationships/image" Target="../media/image19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39.wmf"/><Relationship Id="rId14" Type="http://schemas.openxmlformats.org/officeDocument/2006/relationships/oleObject" Target="../embeddings/oleObject9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43.wmf"/><Relationship Id="rId7" Type="http://schemas.openxmlformats.org/officeDocument/2006/relationships/oleObject" Target="../embeddings/oleObject96.bin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9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3.wmf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8.wmf"/><Relationship Id="rId2" Type="http://schemas.openxmlformats.org/officeDocument/2006/relationships/oleObject" Target="../embeddings/oleObject9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101.bin"/><Relationship Id="rId5" Type="http://schemas.openxmlformats.org/officeDocument/2006/relationships/image" Target="../media/image44.wmf"/><Relationship Id="rId10" Type="http://schemas.openxmlformats.org/officeDocument/2006/relationships/image" Target="../media/image46.wmf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0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7.wmf"/><Relationship Id="rId7" Type="http://schemas.openxmlformats.org/officeDocument/2006/relationships/oleObject" Target="../embeddings/oleObject104.bin"/><Relationship Id="rId2" Type="http://schemas.openxmlformats.org/officeDocument/2006/relationships/oleObject" Target="../embeddings/oleObject10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03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7.wmf"/><Relationship Id="rId7" Type="http://schemas.openxmlformats.org/officeDocument/2006/relationships/oleObject" Target="../embeddings/oleObject107.bin"/><Relationship Id="rId2" Type="http://schemas.openxmlformats.org/officeDocument/2006/relationships/oleObject" Target="../embeddings/oleObject105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48.wmf"/><Relationship Id="rId10" Type="http://schemas.openxmlformats.org/officeDocument/2006/relationships/image" Target="../media/image50.wmf"/><Relationship Id="rId4" Type="http://schemas.openxmlformats.org/officeDocument/2006/relationships/oleObject" Target="../embeddings/oleObject106.bin"/><Relationship Id="rId9" Type="http://schemas.openxmlformats.org/officeDocument/2006/relationships/oleObject" Target="../embeddings/oleObject108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10.bin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11.bin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3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11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15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117.bin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7" Type="http://schemas.openxmlformats.org/officeDocument/2006/relationships/image" Target="../media/image62.w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19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2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22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24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5.bin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26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2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28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image" Target="../media/image67.wmf"/><Relationship Id="rId7" Type="http://schemas.openxmlformats.org/officeDocument/2006/relationships/oleObject" Target="../embeddings/oleObject132.bin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65.png"/><Relationship Id="rId4" Type="http://schemas.openxmlformats.org/officeDocument/2006/relationships/oleObject" Target="../embeddings/oleObject130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7858" y="5559552"/>
            <a:ext cx="400110" cy="536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spc="-300" dirty="0">
                <a:latin typeface="华文仿宋" panose="02010600040101010101" pitchFamily="2" charset="-122"/>
                <a:ea typeface="华文仿宋" panose="02010600040101010101" pitchFamily="2" charset="-122"/>
              </a:rPr>
              <a:t>钱鸿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马尔科夫决策过程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1"/>
            <a:r>
              <a:rPr lang="zh-CN" altLang="en-US" dirty="0"/>
              <a:t>状态空间   ：       是机器感知到的环境的描述</a:t>
            </a:r>
          </a:p>
          <a:p>
            <a:pPr lvl="2"/>
            <a:r>
              <a:rPr lang="zh-CN" altLang="en-US" dirty="0"/>
              <a:t>瓜苗长势的描述</a:t>
            </a:r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447800" imgH="1676400" progId="Equation.Ribbit">
                  <p:embed/>
                </p:oleObj>
              </mc:Choice>
              <mc:Fallback>
                <p:oleObj name="Formula" r:id="rId3" imgW="1447800" imgH="1676400" progId="Equation.Ribbit">
                  <p:embed/>
                  <p:pic>
                    <p:nvPicPr>
                      <p:cNvPr id="0" name="图片 26054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647825" imgH="1676400" progId="Equation.Ribbit">
                  <p:embed/>
                </p:oleObj>
              </mc:Choice>
              <mc:Fallback>
                <p:oleObj name="Formula" r:id="rId5" imgW="1647825" imgH="1676400" progId="Equation.Ribbit">
                  <p:embed/>
                  <p:pic>
                    <p:nvPicPr>
                      <p:cNvPr id="0" name="图片 2605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5010150" imgH="1676400" progId="Equation.Ribbit">
                  <p:embed/>
                </p:oleObj>
              </mc:Choice>
              <mc:Fallback>
                <p:oleObj name="Formula" r:id="rId7" imgW="5010150" imgH="1676400" progId="Equation.Ribbit">
                  <p:embed/>
                  <p:pic>
                    <p:nvPicPr>
                      <p:cNvPr id="0" name="图片 26054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马尔科夫决策过程</a:t>
            </a:r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1"/>
            <a:r>
              <a:rPr lang="zh-CN" altLang="en-US" dirty="0"/>
              <a:t>状态空间   ：       是机器感知到的环境的描述</a:t>
            </a:r>
          </a:p>
          <a:p>
            <a:pPr lvl="2"/>
            <a:r>
              <a:rPr lang="zh-CN" altLang="en-US" dirty="0"/>
              <a:t>瓜苗长势的描述</a:t>
            </a:r>
            <a:endParaRPr lang="en-US" altLang="zh-CN" dirty="0"/>
          </a:p>
          <a:p>
            <a:pPr lvl="1"/>
            <a:r>
              <a:rPr lang="zh-CN" altLang="en-US" dirty="0"/>
              <a:t>智能体能采取的行为空间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447800" imgH="1676400" progId="Equation.Ribbit">
                  <p:embed/>
                </p:oleObj>
              </mc:Choice>
              <mc:Fallback>
                <p:oleObj name="Formula" r:id="rId3" imgW="1447800" imgH="1676400" progId="Equation.Ribbit">
                  <p:embed/>
                  <p:pic>
                    <p:nvPicPr>
                      <p:cNvPr id="0" name="图片 2839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647825" imgH="1676400" progId="Equation.Ribbit">
                  <p:embed/>
                </p:oleObj>
              </mc:Choice>
              <mc:Fallback>
                <p:oleObj name="Formula" r:id="rId5" imgW="1647825" imgH="1676400" progId="Equation.Ribbit">
                  <p:embed/>
                  <p:pic>
                    <p:nvPicPr>
                      <p:cNvPr id="0" name="图片 2839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5010150" imgH="1676400" progId="Equation.Ribbit">
                  <p:embed/>
                </p:oleObj>
              </mc:Choice>
              <mc:Fallback>
                <p:oleObj name="Formula" r:id="rId7" imgW="5010150" imgH="1676400" progId="Equation.Ribbit">
                  <p:embed/>
                  <p:pic>
                    <p:nvPicPr>
                      <p:cNvPr id="0" name="图片 2839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806910" y="3211170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381125" imgH="1743075" progId="Equation.Ribbit">
                  <p:embed/>
                </p:oleObj>
              </mc:Choice>
              <mc:Fallback>
                <p:oleObj name="Formula" r:id="rId9" imgW="1381125" imgH="1743075" progId="Equation.Ribbit">
                  <p:embed/>
                  <p:pic>
                    <p:nvPicPr>
                      <p:cNvPr id="0" name="图片 2839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6910" y="3211170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马尔科夫决策过程</a:t>
            </a:r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1"/>
            <a:r>
              <a:rPr lang="zh-CN" altLang="en-US" dirty="0"/>
              <a:t>状态空间   ：       是机器感知到的环境的描述</a:t>
            </a:r>
          </a:p>
          <a:p>
            <a:pPr lvl="2"/>
            <a:r>
              <a:rPr lang="zh-CN" altLang="en-US" dirty="0"/>
              <a:t>瓜苗长势的描述</a:t>
            </a:r>
            <a:endParaRPr lang="en-US" altLang="zh-CN" dirty="0"/>
          </a:p>
          <a:p>
            <a:pPr lvl="1"/>
            <a:r>
              <a:rPr lang="zh-CN" altLang="en-US" dirty="0"/>
              <a:t>智能体能采取的行为空间</a:t>
            </a:r>
            <a:endParaRPr lang="en-US" altLang="zh-CN" dirty="0"/>
          </a:p>
          <a:p>
            <a:pPr lvl="1"/>
            <a:r>
              <a:rPr lang="zh-CN" altLang="en-US" dirty="0"/>
              <a:t>潜在的状态转移</a:t>
            </a:r>
            <a:r>
              <a:rPr lang="en-US" altLang="zh-CN" dirty="0"/>
              <a:t>(</a:t>
            </a:r>
            <a:r>
              <a:rPr lang="zh-CN" altLang="en-US" dirty="0"/>
              <a:t>概率</a:t>
            </a:r>
            <a:r>
              <a:rPr lang="en-US" altLang="zh-CN" dirty="0"/>
              <a:t>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2"/>
            <a:r>
              <a:rPr lang="zh-CN" altLang="en-US" dirty="0"/>
              <a:t>瓜苗当前状态缺水，选择动作浇水，有一定概率恢复健康，也有一定概率无法恢复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447800" imgH="1676400" progId="Equation.Ribbit">
                  <p:embed/>
                </p:oleObj>
              </mc:Choice>
              <mc:Fallback>
                <p:oleObj name="Formula" r:id="rId3" imgW="1447800" imgH="1676400" progId="Equation.Ribbit">
                  <p:embed/>
                  <p:pic>
                    <p:nvPicPr>
                      <p:cNvPr id="0" name="图片 2839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647825" imgH="1676400" progId="Equation.Ribbit">
                  <p:embed/>
                </p:oleObj>
              </mc:Choice>
              <mc:Fallback>
                <p:oleObj name="Formula" r:id="rId5" imgW="1647825" imgH="1676400" progId="Equation.Ribbit">
                  <p:embed/>
                  <p:pic>
                    <p:nvPicPr>
                      <p:cNvPr id="0" name="图片 2839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5010150" imgH="1676400" progId="Equation.Ribbit">
                  <p:embed/>
                </p:oleObj>
              </mc:Choice>
              <mc:Fallback>
                <p:oleObj name="Formula" r:id="rId7" imgW="5010150" imgH="1676400" progId="Equation.Ribbit">
                  <p:embed/>
                  <p:pic>
                    <p:nvPicPr>
                      <p:cNvPr id="0" name="图片 2839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806910" y="3211170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381125" imgH="1743075" progId="Equation.Ribbit">
                  <p:embed/>
                </p:oleObj>
              </mc:Choice>
              <mc:Fallback>
                <p:oleObj name="Formula" r:id="rId9" imgW="1381125" imgH="1743075" progId="Equation.Ribbit">
                  <p:embed/>
                  <p:pic>
                    <p:nvPicPr>
                      <p:cNvPr id="0" name="图片 2839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6910" y="3211170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092099" y="3544519"/>
          <a:ext cx="22653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9953625" imgH="1200150" progId="Equation.Ribbit">
                  <p:embed/>
                </p:oleObj>
              </mc:Choice>
              <mc:Fallback>
                <p:oleObj name="Formula" r:id="rId11" imgW="9953625" imgH="1200150" progId="Equation.Ribbit">
                  <p:embed/>
                  <p:pic>
                    <p:nvPicPr>
                      <p:cNvPr id="0" name="图片 283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099" y="3544519"/>
                        <a:ext cx="22653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马尔科夫决策过程</a:t>
            </a:r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1"/>
            <a:r>
              <a:rPr lang="zh-CN" altLang="en-US" dirty="0"/>
              <a:t>状态空间   ：       是机器感知到的环境的描述</a:t>
            </a:r>
          </a:p>
          <a:p>
            <a:pPr lvl="2"/>
            <a:r>
              <a:rPr lang="zh-CN" altLang="en-US" dirty="0"/>
              <a:t>瓜苗长势的描述</a:t>
            </a:r>
            <a:endParaRPr lang="en-US" altLang="zh-CN" dirty="0"/>
          </a:p>
          <a:p>
            <a:pPr lvl="1"/>
            <a:r>
              <a:rPr lang="zh-CN" altLang="en-US" dirty="0"/>
              <a:t>智能体能采取的行为空间</a:t>
            </a:r>
            <a:endParaRPr lang="en-US" altLang="zh-CN" dirty="0"/>
          </a:p>
          <a:p>
            <a:pPr lvl="1"/>
            <a:r>
              <a:rPr lang="zh-CN" altLang="en-US" dirty="0"/>
              <a:t>潜在的状态转移</a:t>
            </a:r>
            <a:r>
              <a:rPr lang="en-US" altLang="zh-CN" dirty="0"/>
              <a:t>(</a:t>
            </a:r>
            <a:r>
              <a:rPr lang="zh-CN" altLang="en-US" dirty="0"/>
              <a:t>概率</a:t>
            </a:r>
            <a:r>
              <a:rPr lang="en-US" altLang="zh-CN" dirty="0"/>
              <a:t>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2"/>
            <a:r>
              <a:rPr lang="zh-CN" altLang="en-US" dirty="0"/>
              <a:t>瓜苗当前状态缺水，选择动作浇水，有一定概率恢复健康，也有一定概率无法恢复</a:t>
            </a:r>
            <a:endParaRPr lang="en-US" altLang="zh-CN" dirty="0"/>
          </a:p>
          <a:p>
            <a:pPr lvl="1"/>
            <a:r>
              <a:rPr lang="zh-CN" altLang="en-US" dirty="0"/>
              <a:t>潜在的奖赏</a:t>
            </a:r>
            <a:r>
              <a:rPr lang="en-US" altLang="zh-CN" dirty="0"/>
              <a:t>(reward)</a:t>
            </a:r>
            <a:r>
              <a:rPr lang="zh-CN" altLang="en-US" dirty="0"/>
              <a:t>函数                            </a:t>
            </a:r>
            <a:r>
              <a:rPr lang="en-US" altLang="zh-CN" dirty="0"/>
              <a:t>(</a:t>
            </a:r>
            <a:r>
              <a:rPr lang="zh-CN" altLang="en-US" dirty="0"/>
              <a:t>或                     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瓜苗健康对应奖赏</a:t>
            </a:r>
            <a:r>
              <a:rPr lang="en-US" altLang="zh-CN" dirty="0"/>
              <a:t>+1</a:t>
            </a:r>
            <a:r>
              <a:rPr lang="zh-CN" altLang="en-US" dirty="0"/>
              <a:t>，瓜苗凋零对应奖赏</a:t>
            </a:r>
            <a:r>
              <a:rPr lang="en-US" altLang="zh-CN" dirty="0"/>
              <a:t>-10</a:t>
            </a:r>
            <a:r>
              <a:rPr lang="zh-CN" altLang="en-US" dirty="0"/>
              <a:t>浇水，施肥等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447800" imgH="1676400" progId="Equation.Ribbit">
                  <p:embed/>
                </p:oleObj>
              </mc:Choice>
              <mc:Fallback>
                <p:oleObj name="Formula" r:id="rId3" imgW="1447800" imgH="1676400" progId="Equation.Ribbit">
                  <p:embed/>
                  <p:pic>
                    <p:nvPicPr>
                      <p:cNvPr id="0" name="图片 2839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647825" imgH="1676400" progId="Equation.Ribbit">
                  <p:embed/>
                </p:oleObj>
              </mc:Choice>
              <mc:Fallback>
                <p:oleObj name="Formula" r:id="rId5" imgW="1647825" imgH="1676400" progId="Equation.Ribbit">
                  <p:embed/>
                  <p:pic>
                    <p:nvPicPr>
                      <p:cNvPr id="0" name="图片 2839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5010150" imgH="1676400" progId="Equation.Ribbit">
                  <p:embed/>
                </p:oleObj>
              </mc:Choice>
              <mc:Fallback>
                <p:oleObj name="Formula" r:id="rId7" imgW="5010150" imgH="1676400" progId="Equation.Ribbit">
                  <p:embed/>
                  <p:pic>
                    <p:nvPicPr>
                      <p:cNvPr id="0" name="图片 2839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806910" y="3211170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381125" imgH="1743075" progId="Equation.Ribbit">
                  <p:embed/>
                </p:oleObj>
              </mc:Choice>
              <mc:Fallback>
                <p:oleObj name="Formula" r:id="rId9" imgW="1381125" imgH="1743075" progId="Equation.Ribbit">
                  <p:embed/>
                  <p:pic>
                    <p:nvPicPr>
                      <p:cNvPr id="0" name="图片 2839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06910" y="3211170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092099" y="3544519"/>
          <a:ext cx="22653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9953625" imgH="1200150" progId="Equation.Ribbit">
                  <p:embed/>
                </p:oleObj>
              </mc:Choice>
              <mc:Fallback>
                <p:oleObj name="Formula" r:id="rId11" imgW="9953625" imgH="1200150" progId="Equation.Ribbit">
                  <p:embed/>
                  <p:pic>
                    <p:nvPicPr>
                      <p:cNvPr id="0" name="图片 283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099" y="3544519"/>
                        <a:ext cx="22653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3974545" y="4431803"/>
          <a:ext cx="22621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9944100" imgH="1200150" progId="Equation.Ribbit">
                  <p:embed/>
                </p:oleObj>
              </mc:Choice>
              <mc:Fallback>
                <p:oleObj name="Formula" r:id="rId13" imgW="9944100" imgH="1200150" progId="Equation.Ribbit">
                  <p:embed/>
                  <p:pic>
                    <p:nvPicPr>
                      <p:cNvPr id="0" name="图片 283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545" y="4431803"/>
                        <a:ext cx="2262188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6849332" y="4441328"/>
          <a:ext cx="17557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7715250" imgH="1162050" progId="Equation.Ribbit">
                  <p:embed/>
                </p:oleObj>
              </mc:Choice>
              <mc:Fallback>
                <p:oleObj name="Formula" r:id="rId15" imgW="7715250" imgH="1162050" progId="Equation.Ribbit">
                  <p:embed/>
                  <p:pic>
                    <p:nvPicPr>
                      <p:cNvPr id="0" name="图片 283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9332" y="4441328"/>
                        <a:ext cx="1755775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马尔科夫决策过程</a:t>
            </a:r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1"/>
            <a:r>
              <a:rPr lang="zh-CN" altLang="en-US" dirty="0"/>
              <a:t>状态空间   ：       是机器感知到的环境的描述</a:t>
            </a:r>
          </a:p>
          <a:p>
            <a:pPr lvl="2"/>
            <a:r>
              <a:rPr lang="zh-CN" altLang="en-US" dirty="0"/>
              <a:t>瓜苗长势的描述</a:t>
            </a:r>
            <a:endParaRPr lang="en-US" altLang="zh-CN" dirty="0"/>
          </a:p>
          <a:p>
            <a:pPr lvl="1"/>
            <a:r>
              <a:rPr lang="zh-CN" altLang="en-US" dirty="0"/>
              <a:t>智能体能采取的行为空间</a:t>
            </a:r>
            <a:endParaRPr lang="en-US" altLang="zh-CN" dirty="0"/>
          </a:p>
          <a:p>
            <a:pPr lvl="1"/>
            <a:r>
              <a:rPr lang="zh-CN" altLang="en-US" dirty="0"/>
              <a:t>潜在的状态转移</a:t>
            </a:r>
            <a:r>
              <a:rPr lang="en-US" altLang="zh-CN" dirty="0"/>
              <a:t>(</a:t>
            </a:r>
            <a:r>
              <a:rPr lang="zh-CN" altLang="en-US" dirty="0"/>
              <a:t>概率</a:t>
            </a:r>
            <a:r>
              <a:rPr lang="en-US" altLang="zh-CN" dirty="0"/>
              <a:t>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2"/>
            <a:r>
              <a:rPr lang="zh-CN" altLang="en-US" dirty="0"/>
              <a:t>瓜苗当前状态缺水，选择动作浇水，有一定概率恢复健康，也有一定概率无法恢复</a:t>
            </a:r>
            <a:endParaRPr lang="en-US" altLang="zh-CN" dirty="0"/>
          </a:p>
          <a:p>
            <a:pPr lvl="1"/>
            <a:r>
              <a:rPr lang="zh-CN" altLang="en-US" dirty="0"/>
              <a:t>潜在的奖赏</a:t>
            </a:r>
            <a:r>
              <a:rPr lang="en-US" altLang="zh-CN" dirty="0"/>
              <a:t>(reward)</a:t>
            </a:r>
            <a:r>
              <a:rPr lang="zh-CN" altLang="en-US" dirty="0"/>
              <a:t>函数                            </a:t>
            </a:r>
            <a:r>
              <a:rPr lang="en-US" altLang="zh-CN" dirty="0"/>
              <a:t>(</a:t>
            </a:r>
            <a:r>
              <a:rPr lang="zh-CN" altLang="en-US" dirty="0"/>
              <a:t>或                     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瓜苗健康对应奖赏</a:t>
            </a:r>
            <a:r>
              <a:rPr lang="en-US" altLang="zh-CN" dirty="0"/>
              <a:t>+1</a:t>
            </a:r>
            <a:r>
              <a:rPr lang="zh-CN" altLang="en-US" dirty="0"/>
              <a:t>，瓜苗凋零对应奖赏</a:t>
            </a:r>
            <a:r>
              <a:rPr lang="en-US" altLang="zh-CN" dirty="0"/>
              <a:t>-10</a:t>
            </a:r>
            <a:r>
              <a:rPr lang="zh-CN" altLang="en-US" dirty="0"/>
              <a:t>浇水，施肥等</a:t>
            </a:r>
            <a:endParaRPr lang="en-US" altLang="zh-CN" dirty="0"/>
          </a:p>
          <a:p>
            <a:pPr lvl="1"/>
            <a:r>
              <a:rPr lang="zh-CN" altLang="en-US" dirty="0"/>
              <a:t>策略</a:t>
            </a:r>
            <a:r>
              <a:rPr lang="en-US" altLang="zh-CN" dirty="0"/>
              <a:t>(policy)                (</a:t>
            </a:r>
            <a:r>
              <a:rPr lang="zh-CN" altLang="en-US" dirty="0"/>
              <a:t>或                    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根据瓜苗状态是缺水时，返回动作浇水</a:t>
            </a:r>
            <a:endParaRPr lang="en-US" altLang="zh-CN" dirty="0"/>
          </a:p>
          <a:p>
            <a:pPr lvl="2"/>
            <a:endParaRPr lang="en-US" altLang="zh-CN" dirty="0"/>
          </a:p>
        </p:txBody>
      </p: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2620005" y="5068834"/>
          <a:ext cx="1179285" cy="281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5153025" imgH="1219200" progId="Equation.Ribbit">
                  <p:embed/>
                </p:oleObj>
              </mc:Choice>
              <mc:Fallback>
                <p:oleObj name="Formula" r:id="rId3" imgW="5153025" imgH="1219200" progId="Equation.Ribbit">
                  <p:embed/>
                  <p:pic>
                    <p:nvPicPr>
                      <p:cNvPr id="0" name="图片 2839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005" y="5068834"/>
                        <a:ext cx="1179285" cy="281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4387244" y="5077116"/>
          <a:ext cx="1675071" cy="273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981710" imgH="160020" progId="Equation.Ribbit">
                  <p:embed/>
                </p:oleObj>
              </mc:Choice>
              <mc:Fallback>
                <p:oleObj name="Formula" r:id="rId5" imgW="981710" imgH="160020" progId="Equation.Ribbit">
                  <p:embed/>
                  <p:pic>
                    <p:nvPicPr>
                      <p:cNvPr id="0" name="图片 2839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7244" y="5077116"/>
                        <a:ext cx="1675071" cy="2734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447800" imgH="1676400" progId="Equation.Ribbit">
                  <p:embed/>
                </p:oleObj>
              </mc:Choice>
              <mc:Fallback>
                <p:oleObj name="Formula" r:id="rId7" imgW="1447800" imgH="1676400" progId="Equation.Ribbit">
                  <p:embed/>
                  <p:pic>
                    <p:nvPicPr>
                      <p:cNvPr id="0" name="图片 2839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2090865" y="2572571"/>
          <a:ext cx="2206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647825" imgH="1676400" progId="Equation.Ribbit">
                  <p:embed/>
                </p:oleObj>
              </mc:Choice>
              <mc:Fallback>
                <p:oleObj name="Formula" r:id="rId9" imgW="1647825" imgH="1676400" progId="Equation.Ribbit">
                  <p:embed/>
                  <p:pic>
                    <p:nvPicPr>
                      <p:cNvPr id="0" name="图片 2839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0865" y="2572571"/>
                        <a:ext cx="220663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495794" y="2561660"/>
          <a:ext cx="668337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5010150" imgH="1676400" progId="Equation.Ribbit">
                  <p:embed/>
                </p:oleObj>
              </mc:Choice>
              <mc:Fallback>
                <p:oleObj name="Formula" r:id="rId11" imgW="5010150" imgH="1676400" progId="Equation.Ribbit">
                  <p:embed/>
                  <p:pic>
                    <p:nvPicPr>
                      <p:cNvPr id="0" name="图片 2839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5794" y="2561660"/>
                        <a:ext cx="668337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806910" y="3211170"/>
          <a:ext cx="18415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381125" imgH="1743075" progId="Equation.Ribbit">
                  <p:embed/>
                </p:oleObj>
              </mc:Choice>
              <mc:Fallback>
                <p:oleObj name="Formula" r:id="rId13" imgW="1381125" imgH="1743075" progId="Equation.Ribbit">
                  <p:embed/>
                  <p:pic>
                    <p:nvPicPr>
                      <p:cNvPr id="0" name="图片 2839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06910" y="3211170"/>
                        <a:ext cx="184150" cy="23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092099" y="3544519"/>
          <a:ext cx="22653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9953625" imgH="1200150" progId="Equation.Ribbit">
                  <p:embed/>
                </p:oleObj>
              </mc:Choice>
              <mc:Fallback>
                <p:oleObj name="Formula" r:id="rId15" imgW="9953625" imgH="1200150" progId="Equation.Ribbit">
                  <p:embed/>
                  <p:pic>
                    <p:nvPicPr>
                      <p:cNvPr id="0" name="图片 283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099" y="3544519"/>
                        <a:ext cx="22653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3974545" y="4431803"/>
          <a:ext cx="2262188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9944100" imgH="1200150" progId="Equation.Ribbit">
                  <p:embed/>
                </p:oleObj>
              </mc:Choice>
              <mc:Fallback>
                <p:oleObj name="Formula" r:id="rId17" imgW="9944100" imgH="1200150" progId="Equation.Ribbit">
                  <p:embed/>
                  <p:pic>
                    <p:nvPicPr>
                      <p:cNvPr id="0" name="图片 283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545" y="4431803"/>
                        <a:ext cx="2262188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6849332" y="4441328"/>
          <a:ext cx="175577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7715250" imgH="1162050" progId="Equation.Ribbit">
                  <p:embed/>
                </p:oleObj>
              </mc:Choice>
              <mc:Fallback>
                <p:oleObj name="Formula" r:id="rId19" imgW="7715250" imgH="1162050" progId="Equation.Ribbit">
                  <p:embed/>
                  <p:pic>
                    <p:nvPicPr>
                      <p:cNvPr id="0" name="图片 2839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9332" y="4441328"/>
                        <a:ext cx="1755775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endParaRPr lang="zh-CN" altLang="en-US" sz="3600" dirty="0"/>
          </a:p>
        </p:txBody>
      </p:sp>
      <p:sp>
        <p:nvSpPr>
          <p:cNvPr id="31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dirty="0"/>
              <a:t>强化学习对应了四元组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96" y="1040322"/>
            <a:ext cx="4055348" cy="2638802"/>
          </a:xfrm>
          <a:prstGeom prst="rect">
            <a:avLst/>
          </a:prstGeom>
        </p:spPr>
      </p:pic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497635" y="4700092"/>
          <a:ext cx="962025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4210050" imgH="1323975" progId="Equation.Ribbit">
                  <p:embed/>
                </p:oleObj>
              </mc:Choice>
              <mc:Fallback>
                <p:oleObj name="Formula" r:id="rId3" imgW="4210050" imgH="1323975" progId="Equation.Ribbit">
                  <p:embed/>
                  <p:pic>
                    <p:nvPicPr>
                      <p:cNvPr id="0" name="图片 259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35" y="4700092"/>
                        <a:ext cx="962025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950122" y="1628466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9296400" imgH="1200150" progId="Equation.Ribbit">
                  <p:embed/>
                </p:oleObj>
              </mc:Choice>
              <mc:Fallback>
                <p:oleObj name="Formula" r:id="rId5" imgW="9296400" imgH="1200150" progId="Equation.Ribbit">
                  <p:embed/>
                  <p:pic>
                    <p:nvPicPr>
                      <p:cNvPr id="0" name="图片 2595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122" y="1628466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489397" y="5160429"/>
          <a:ext cx="4992688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21869400" imgH="990600" progId="Equation.Ribbit">
                  <p:embed/>
                </p:oleObj>
              </mc:Choice>
              <mc:Fallback>
                <p:oleObj name="Formula" r:id="rId7" imgW="21869400" imgH="990600" progId="Equation.Ribbit">
                  <p:embed/>
                  <p:pic>
                    <p:nvPicPr>
                      <p:cNvPr id="0" name="图片 2595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97" y="5160429"/>
                        <a:ext cx="4992688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endParaRPr lang="zh-CN" altLang="en-US" sz="3600" dirty="0"/>
          </a:p>
        </p:txBody>
      </p:sp>
      <p:sp>
        <p:nvSpPr>
          <p:cNvPr id="31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dirty="0">
                <a:solidFill>
                  <a:srgbClr val="C00000"/>
                </a:solidFill>
              </a:rPr>
              <a:t>强化学习对应了四元组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dirty="0"/>
              <a:t>强化学习的目</a:t>
            </a:r>
            <a:r>
              <a:rPr lang="zh-CN" altLang="en-US" dirty="0"/>
              <a:t>标</a:t>
            </a:r>
            <a:endParaRPr lang="en-US" dirty="0"/>
          </a:p>
          <a:p>
            <a:pPr lvl="1"/>
            <a:r>
              <a:rPr lang="zh-CN" altLang="en-US" dirty="0"/>
              <a:t>机器通过在环境中不断尝试从而</a:t>
            </a:r>
            <a:endParaRPr lang="en-US" altLang="zh-CN" dirty="0"/>
          </a:p>
          <a:p>
            <a:pPr marL="325755" lvl="1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学到一个策略   ，使得长期执行</a:t>
            </a:r>
            <a:endParaRPr lang="en-US" altLang="zh-CN" dirty="0"/>
          </a:p>
          <a:p>
            <a:pPr marL="325755" lvl="1" indent="0">
              <a:buNone/>
            </a:pPr>
            <a:r>
              <a:rPr lang="en-US" dirty="0"/>
              <a:t>    </a:t>
            </a:r>
            <a:r>
              <a:rPr lang="zh-CN" altLang="en-US" dirty="0"/>
              <a:t>该策略后得到的期望累积奖赏最大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96" y="1040322"/>
            <a:ext cx="4055348" cy="2638802"/>
          </a:xfrm>
          <a:prstGeom prst="rect">
            <a:avLst/>
          </a:prstGeom>
        </p:spPr>
      </p:pic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597814" y="2859888"/>
          <a:ext cx="160337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704850" imgH="885825" progId="Equation.Ribbit">
                  <p:embed/>
                </p:oleObj>
              </mc:Choice>
              <mc:Fallback>
                <p:oleObj name="Formula" r:id="rId3" imgW="704850" imgH="885825" progId="Equation.Ribbit">
                  <p:embed/>
                  <p:pic>
                    <p:nvPicPr>
                      <p:cNvPr id="0" name="图片 2857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814" y="2859888"/>
                        <a:ext cx="160337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527516" y="3612349"/>
            <a:ext cx="36403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步期望累积奖赏：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389915" y="3720350"/>
          <a:ext cx="198438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866775" imgH="1162050" progId="Equation.Ribbit">
                  <p:embed/>
                </p:oleObj>
              </mc:Choice>
              <mc:Fallback>
                <p:oleObj name="Formula" r:id="rId5" imgW="866775" imgH="1162050" progId="Equation.Ribbit">
                  <p:embed/>
                  <p:pic>
                    <p:nvPicPr>
                      <p:cNvPr id="0" name="图片 2857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915" y="3720350"/>
                        <a:ext cx="198438" cy="268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1527516" y="4070006"/>
            <a:ext cx="36403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期望折扣累积奖赏：</a:t>
            </a:r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1363582" y="4161530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685800" imgH="914400" progId="Equation.Ribbit">
                  <p:embed/>
                </p:oleObj>
              </mc:Choice>
              <mc:Fallback>
                <p:oleObj name="Formula" r:id="rId7" imgW="685800" imgH="914400" progId="Equation.Ribbit">
                  <p:embed/>
                  <p:pic>
                    <p:nvPicPr>
                      <p:cNvPr id="0" name="图片 2857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582" y="4161530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497635" y="4700092"/>
          <a:ext cx="962025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4210050" imgH="1323975" progId="Equation.Ribbit">
                  <p:embed/>
                </p:oleObj>
              </mc:Choice>
              <mc:Fallback>
                <p:oleObj name="Formula" r:id="rId9" imgW="4210050" imgH="1323975" progId="Equation.Ribbit">
                  <p:embed/>
                  <p:pic>
                    <p:nvPicPr>
                      <p:cNvPr id="0" name="图片 2857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35" y="4700092"/>
                        <a:ext cx="962025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497635" y="5562127"/>
            <a:ext cx="93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最大化</a:t>
            </a:r>
          </a:p>
        </p:txBody>
      </p:sp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950122" y="1628466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9296400" imgH="1200150" progId="Equation.Ribbit">
                  <p:embed/>
                </p:oleObj>
              </mc:Choice>
              <mc:Fallback>
                <p:oleObj name="Formula" r:id="rId11" imgW="9296400" imgH="1200150" progId="Equation.Ribbit">
                  <p:embed/>
                  <p:pic>
                    <p:nvPicPr>
                      <p:cNvPr id="0" name="图片 2857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122" y="1628466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800619"/>
              </p:ext>
            </p:extLst>
          </p:nvPr>
        </p:nvGraphicFramePr>
        <p:xfrm>
          <a:off x="3694420" y="3619968"/>
          <a:ext cx="1350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5934075" imgH="1638300" progId="Equation.Ribbit">
                  <p:embed/>
                </p:oleObj>
              </mc:Choice>
              <mc:Fallback>
                <p:oleObj name="Formula" r:id="rId13" imgW="5934075" imgH="1638300" progId="Equation.Ribbit">
                  <p:embed/>
                  <p:pic>
                    <p:nvPicPr>
                      <p:cNvPr id="0" name="图片 2858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420" y="3619968"/>
                        <a:ext cx="13509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90462"/>
              </p:ext>
            </p:extLst>
          </p:nvPr>
        </p:nvGraphicFramePr>
        <p:xfrm>
          <a:off x="3694420" y="4075288"/>
          <a:ext cx="160972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7058025" imgH="1524000" progId="Equation.Ribbit">
                  <p:embed/>
                </p:oleObj>
              </mc:Choice>
              <mc:Fallback>
                <p:oleObj name="Formula" r:id="rId15" imgW="7058025" imgH="1524000" progId="Equation.Ribbit">
                  <p:embed/>
                  <p:pic>
                    <p:nvPicPr>
                      <p:cNvPr id="0" name="图片 2858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420" y="4075288"/>
                        <a:ext cx="1609725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489397" y="5160429"/>
          <a:ext cx="4992688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21869400" imgH="990600" progId="Equation.Ribbit">
                  <p:embed/>
                </p:oleObj>
              </mc:Choice>
              <mc:Fallback>
                <p:oleObj name="Formula" r:id="rId17" imgW="21869400" imgH="990600" progId="Equation.Ribbit">
                  <p:embed/>
                  <p:pic>
                    <p:nvPicPr>
                      <p:cNvPr id="0" name="图片 2858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97" y="5160429"/>
                        <a:ext cx="4992688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030933"/>
              </p:ext>
            </p:extLst>
          </p:nvPr>
        </p:nvGraphicFramePr>
        <p:xfrm>
          <a:off x="1327019" y="5562127"/>
          <a:ext cx="13509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5934075" imgH="1638300" progId="Equation.Ribbit">
                  <p:embed/>
                </p:oleObj>
              </mc:Choice>
              <mc:Fallback>
                <p:oleObj name="Formula" r:id="rId19" imgW="5934075" imgH="1638300" progId="Equation.Ribbit">
                  <p:embed/>
                  <p:pic>
                    <p:nvPicPr>
                      <p:cNvPr id="0" name="图片 2858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019" y="5562127"/>
                        <a:ext cx="1350963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强化学习问题基本设置</a:t>
            </a:r>
            <a:endParaRPr lang="zh-CN" altLang="en-US" sz="3600" dirty="0"/>
          </a:p>
        </p:txBody>
      </p:sp>
      <p:sp>
        <p:nvSpPr>
          <p:cNvPr id="1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 </a:t>
            </a:r>
            <a:r>
              <a:rPr lang="en-US" altLang="zh-CN" dirty="0">
                <a:latin typeface="+mn-lt"/>
              </a:rPr>
              <a:t>vs.</a:t>
            </a:r>
            <a:r>
              <a:rPr lang="en-US" altLang="zh-CN" dirty="0"/>
              <a:t> </a:t>
            </a:r>
            <a:r>
              <a:rPr lang="zh-CN" altLang="en-US" dirty="0"/>
              <a:t>监督学习</a:t>
            </a:r>
            <a:endParaRPr lang="en-US" altLang="zh-CN" dirty="0"/>
          </a:p>
          <a:p>
            <a:pPr lvl="1"/>
            <a:r>
              <a:rPr lang="zh-CN" altLang="en-US" dirty="0"/>
              <a:t>监督学习：给有标记样本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sp>
        <p:nvSpPr>
          <p:cNvPr id="19" name="圆角矩形 18"/>
          <p:cNvSpPr/>
          <p:nvPr/>
        </p:nvSpPr>
        <p:spPr>
          <a:xfrm>
            <a:off x="2106346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示例</a:t>
            </a:r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925052" y="2521058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048618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标记</a:t>
            </a:r>
          </a:p>
        </p:txBody>
      </p:sp>
      <p:sp>
        <p:nvSpPr>
          <p:cNvPr id="22" name="矩形 21"/>
          <p:cNvSpPr/>
          <p:nvPr/>
        </p:nvSpPr>
        <p:spPr>
          <a:xfrm>
            <a:off x="3044140" y="207221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分类器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回归器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655834" y="2118763"/>
          <a:ext cx="152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66750" imgH="1200150" progId="Equation.Ribbit">
                  <p:embed/>
                </p:oleObj>
              </mc:Choice>
              <mc:Fallback>
                <p:oleObj name="Formula" r:id="rId2" imgW="666750" imgH="1200150" progId="Equation.Ribbit">
                  <p:embed/>
                  <p:pic>
                    <p:nvPicPr>
                      <p:cNvPr id="0" name="图片 1438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34" y="2118763"/>
                        <a:ext cx="1524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强化学习问题基本设置</a:t>
            </a:r>
            <a:endParaRPr lang="zh-CN" altLang="en-US" sz="3600" dirty="0"/>
          </a:p>
        </p:txBody>
      </p:sp>
      <p:sp>
        <p:nvSpPr>
          <p:cNvPr id="1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 </a:t>
            </a:r>
            <a:r>
              <a:rPr lang="en-US" altLang="zh-CN" dirty="0">
                <a:latin typeface="+mn-lt"/>
              </a:rPr>
              <a:t>vs.</a:t>
            </a:r>
            <a:r>
              <a:rPr lang="en-US" altLang="zh-CN" dirty="0"/>
              <a:t> </a:t>
            </a:r>
            <a:r>
              <a:rPr lang="zh-CN" altLang="en-US" dirty="0"/>
              <a:t>监督学习</a:t>
            </a:r>
            <a:endParaRPr lang="en-US" altLang="zh-CN" dirty="0"/>
          </a:p>
          <a:p>
            <a:pPr lvl="1"/>
            <a:r>
              <a:rPr lang="zh-CN" altLang="en-US" dirty="0"/>
              <a:t>监督学习：给有标记样本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强化学习：没有有标记样本，通过执行动作之后反馈的奖赏来学习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sp>
        <p:nvSpPr>
          <p:cNvPr id="19" name="圆角矩形 18"/>
          <p:cNvSpPr/>
          <p:nvPr/>
        </p:nvSpPr>
        <p:spPr>
          <a:xfrm>
            <a:off x="2106346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示例</a:t>
            </a:r>
          </a:p>
        </p:txBody>
      </p:sp>
      <p:cxnSp>
        <p:nvCxnSpPr>
          <p:cNvPr id="20" name="直接箭头连接符 19"/>
          <p:cNvCxnSpPr>
            <a:endCxn id="21" idx="1"/>
          </p:cNvCxnSpPr>
          <p:nvPr/>
        </p:nvCxnSpPr>
        <p:spPr>
          <a:xfrm>
            <a:off x="2925052" y="2521058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048618" y="223929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标记</a:t>
            </a:r>
          </a:p>
        </p:txBody>
      </p:sp>
      <p:sp>
        <p:nvSpPr>
          <p:cNvPr id="22" name="矩形 21"/>
          <p:cNvSpPr/>
          <p:nvPr/>
        </p:nvSpPr>
        <p:spPr>
          <a:xfrm>
            <a:off x="3044140" y="207221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分类器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/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回归器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655834" y="2118763"/>
          <a:ext cx="1524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66750" imgH="1200150" progId="Equation.Ribbit">
                  <p:embed/>
                </p:oleObj>
              </mc:Choice>
              <mc:Fallback>
                <p:oleObj name="Formula" r:id="rId2" imgW="666750" imgH="1200150" progId="Equation.Ribbit">
                  <p:embed/>
                  <p:pic>
                    <p:nvPicPr>
                      <p:cNvPr id="0" name="图片 146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34" y="2118763"/>
                        <a:ext cx="1524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258298" y="5097938"/>
            <a:ext cx="844526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2000" dirty="0">
                <a:latin typeface="+mj-ea"/>
                <a:ea typeface="+mj-ea"/>
              </a:rPr>
              <a:t>强化学习在某种意义上可以认为是具有“延迟标记信息”的监督学习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106346" y="3969500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</a:p>
        </p:txBody>
      </p:sp>
      <p:cxnSp>
        <p:nvCxnSpPr>
          <p:cNvPr id="26" name="直接箭头连接符 25"/>
          <p:cNvCxnSpPr>
            <a:endCxn id="27" idx="1"/>
          </p:cNvCxnSpPr>
          <p:nvPr/>
        </p:nvCxnSpPr>
        <p:spPr>
          <a:xfrm>
            <a:off x="2925052" y="4251262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048618" y="3969500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</a:p>
        </p:txBody>
      </p:sp>
      <p:sp>
        <p:nvSpPr>
          <p:cNvPr id="28" name="矩形 27"/>
          <p:cNvSpPr/>
          <p:nvPr/>
        </p:nvSpPr>
        <p:spPr>
          <a:xfrm>
            <a:off x="3565734" y="3809498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</a:p>
        </p:txBody>
      </p:sp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4158826" y="3939492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704850" imgH="885825" progId="Equation.Ribbit">
                  <p:embed/>
                </p:oleObj>
              </mc:Choice>
              <mc:Fallback>
                <p:oleObj name="Formula" r:id="rId4" imgW="704850" imgH="885825" progId="Equation.Ribbit">
                  <p:embed/>
                  <p:pic>
                    <p:nvPicPr>
                      <p:cNvPr id="0" name="图片 146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826" y="3939492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810" y="3088005"/>
            <a:ext cx="1390650" cy="3371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latin typeface="+mj-ea"/>
                <a:ea typeface="+mj-ea"/>
              </a:rPr>
              <a:t>数据</a:t>
            </a:r>
          </a:p>
        </p:txBody>
      </p:sp>
      <p:sp>
        <p:nvSpPr>
          <p:cNvPr id="8" name="矩形 7"/>
          <p:cNvSpPr/>
          <p:nvPr/>
        </p:nvSpPr>
        <p:spPr>
          <a:xfrm>
            <a:off x="2030095" y="2947035"/>
            <a:ext cx="1390650" cy="3371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latin typeface="+mj-ea"/>
                <a:ea typeface="+mj-ea"/>
              </a:rPr>
              <a:t>交互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强化学习问题基本设置</a:t>
            </a:r>
            <a:endParaRPr lang="zh-CN" altLang="en-US" sz="3600" dirty="0"/>
          </a:p>
        </p:txBody>
      </p:sp>
      <p:sp>
        <p:nvSpPr>
          <p:cNvPr id="1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强化学习                  </a:t>
            </a:r>
            <a:r>
              <a:rPr lang="en-US" altLang="zh-CN" dirty="0">
                <a:latin typeface="+mn-lt"/>
              </a:rPr>
              <a:t>vs.</a:t>
            </a:r>
            <a:r>
              <a:rPr lang="en-US" altLang="zh-CN" dirty="0"/>
              <a:t>               </a:t>
            </a:r>
            <a:r>
              <a:rPr lang="zh-CN" altLang="en-US" dirty="0"/>
              <a:t>监督学习</a:t>
            </a:r>
            <a:endParaRPr lang="en-US" altLang="zh-CN" dirty="0"/>
          </a:p>
          <a:p>
            <a:pPr marL="32575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3"/>
            <a:endParaRPr lang="en-US" altLang="zh-CN" dirty="0"/>
          </a:p>
        </p:txBody>
      </p:sp>
      <p:sp>
        <p:nvSpPr>
          <p:cNvPr id="19" name="圆角矩形 18"/>
          <p:cNvSpPr/>
          <p:nvPr/>
        </p:nvSpPr>
        <p:spPr>
          <a:xfrm>
            <a:off x="892861" y="232057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环境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892861" y="362867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模型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152066" y="3629311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</a:p>
        </p:txBody>
      </p:sp>
      <p:cxnSp>
        <p:nvCxnSpPr>
          <p:cNvPr id="4" name="肘形连接符 3"/>
          <p:cNvCxnSpPr>
            <a:endCxn id="2" idx="0"/>
          </p:cNvCxnSpPr>
          <p:nvPr/>
        </p:nvCxnSpPr>
        <p:spPr>
          <a:xfrm rot="5400000">
            <a:off x="930910" y="3255010"/>
            <a:ext cx="744855" cy="31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肘形连接符 4"/>
          <p:cNvCxnSpPr>
            <a:stCxn id="2" idx="3"/>
            <a:endCxn id="3" idx="1"/>
          </p:cNvCxnSpPr>
          <p:nvPr/>
        </p:nvCxnSpPr>
        <p:spPr>
          <a:xfrm>
            <a:off x="1711325" y="3910330"/>
            <a:ext cx="440690" cy="6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5"/>
          <p:cNvCxnSpPr>
            <a:stCxn id="3" idx="0"/>
            <a:endCxn id="19" idx="3"/>
          </p:cNvCxnSpPr>
          <p:nvPr/>
        </p:nvCxnSpPr>
        <p:spPr>
          <a:xfrm rot="16200000" flipV="1">
            <a:off x="1622425" y="2690495"/>
            <a:ext cx="1026795" cy="8502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745990" y="3088005"/>
            <a:ext cx="1390650" cy="3371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1600" dirty="0">
                <a:latin typeface="+mj-ea"/>
                <a:ea typeface="+mj-ea"/>
              </a:rPr>
              <a:t>数据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5508041" y="232057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环境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5508041" y="362867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模型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767246" y="3629311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</a:p>
        </p:txBody>
      </p:sp>
      <p:cxnSp>
        <p:nvCxnSpPr>
          <p:cNvPr id="14" name="肘形连接符 13"/>
          <p:cNvCxnSpPr>
            <a:endCxn id="12" idx="0"/>
          </p:cNvCxnSpPr>
          <p:nvPr/>
        </p:nvCxnSpPr>
        <p:spPr>
          <a:xfrm rot="5400000">
            <a:off x="5546725" y="3254375"/>
            <a:ext cx="744855" cy="31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2" idx="3"/>
            <a:endCxn id="13" idx="1"/>
          </p:cNvCxnSpPr>
          <p:nvPr/>
        </p:nvCxnSpPr>
        <p:spPr>
          <a:xfrm>
            <a:off x="6326505" y="3910330"/>
            <a:ext cx="440690" cy="63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93528" y="5106193"/>
            <a:ext cx="8445260" cy="3987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zh-CN" altLang="en-US" sz="2000" dirty="0">
                <a:latin typeface="+mj-ea"/>
                <a:ea typeface="+mj-ea"/>
              </a:rPr>
              <a:t>强化学习</a:t>
            </a:r>
            <a:r>
              <a:rPr lang="zh-CN" sz="2000" dirty="0">
                <a:latin typeface="+mj-ea"/>
                <a:ea typeface="+mj-ea"/>
              </a:rPr>
              <a:t>的样本可来自于与环境的交互过程。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66219"/>
            <a:ext cx="9144000" cy="1325563"/>
          </a:xfrm>
        </p:spPr>
        <p:txBody>
          <a:bodyPr/>
          <a:lstStyle/>
          <a:p>
            <a:r>
              <a:rPr lang="zh-CN" altLang="en-US" sz="6000" dirty="0"/>
              <a:t>第十六章：</a:t>
            </a:r>
            <a:r>
              <a:rPr lang="zh-CN" altLang="en-US" dirty="0"/>
              <a:t>强化学习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什么是强化学习？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2515375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摇臂赌博机（</a:t>
            </a:r>
            <a:r>
              <a:rPr lang="zh-CN" altLang="en-US" dirty="0">
                <a:solidFill>
                  <a:srgbClr val="C00000"/>
                </a:solidFill>
              </a:rPr>
              <a:t>一步操作</a:t>
            </a:r>
            <a:r>
              <a:rPr lang="en-US" altLang="zh-CN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itchFamily="2" charset="2"/>
              </a:rPr>
              <a:t>多步</a:t>
            </a:r>
            <a:r>
              <a:rPr lang="zh-CN" altLang="en-US" dirty="0"/>
              <a:t>）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 </a:t>
            </a:r>
            <a:r>
              <a:rPr lang="en-US" altLang="zh-CN" dirty="0"/>
              <a:t>(K-Armed Bandit) </a:t>
            </a:r>
          </a:p>
          <a:p>
            <a:pPr lvl="1"/>
            <a:r>
              <a:rPr lang="zh-CN" altLang="en-US" dirty="0"/>
              <a:t>只有一个状态，</a:t>
            </a:r>
            <a:r>
              <a:rPr lang="en-US" altLang="zh-CN" dirty="0"/>
              <a:t>K</a:t>
            </a:r>
            <a:r>
              <a:rPr lang="zh-CN" altLang="en-US" dirty="0"/>
              <a:t>个动作</a:t>
            </a:r>
            <a:endParaRPr lang="en-US" altLang="zh-CN" dirty="0"/>
          </a:p>
          <a:p>
            <a:pPr lvl="1"/>
            <a:r>
              <a:rPr lang="zh-CN" altLang="en-US" dirty="0"/>
              <a:t>每个摇臂的奖赏服从某个期望未知的分布</a:t>
            </a:r>
            <a:endParaRPr lang="en-US" altLang="zh-CN" dirty="0"/>
          </a:p>
          <a:p>
            <a:pPr lvl="1"/>
            <a:r>
              <a:rPr lang="zh-CN" altLang="en-US" dirty="0"/>
              <a:t>执行有限次动作</a:t>
            </a:r>
            <a:endParaRPr lang="en-US" altLang="zh-CN" dirty="0"/>
          </a:p>
          <a:p>
            <a:pPr lvl="1"/>
            <a:r>
              <a:rPr lang="zh-CN" altLang="en-US" dirty="0"/>
              <a:t>最大化累积奖赏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1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 </a:t>
            </a:r>
            <a:r>
              <a:rPr lang="en-US" altLang="zh-CN" dirty="0"/>
              <a:t>(K-Armed Bandit) </a:t>
            </a:r>
          </a:p>
          <a:p>
            <a:pPr lvl="1"/>
            <a:r>
              <a:rPr lang="zh-CN" altLang="en-US" dirty="0"/>
              <a:t>只有一个状态，</a:t>
            </a:r>
            <a:r>
              <a:rPr lang="en-US" altLang="zh-CN" dirty="0"/>
              <a:t>K</a:t>
            </a:r>
            <a:r>
              <a:rPr lang="zh-CN" altLang="en-US" dirty="0"/>
              <a:t>个动作</a:t>
            </a:r>
            <a:endParaRPr lang="en-US" altLang="zh-CN" dirty="0"/>
          </a:p>
          <a:p>
            <a:pPr lvl="1"/>
            <a:r>
              <a:rPr lang="zh-CN" altLang="en-US" dirty="0"/>
              <a:t>每个摇臂的奖赏服从某个期望未知的分布</a:t>
            </a:r>
            <a:endParaRPr lang="en-US" altLang="zh-CN" dirty="0"/>
          </a:p>
          <a:p>
            <a:pPr lvl="1"/>
            <a:r>
              <a:rPr lang="zh-CN" altLang="en-US" dirty="0"/>
              <a:t>执行有限次动作</a:t>
            </a:r>
            <a:endParaRPr lang="en-US" altLang="zh-CN" dirty="0"/>
          </a:p>
          <a:p>
            <a:pPr lvl="1"/>
            <a:r>
              <a:rPr lang="zh-CN" altLang="en-US" dirty="0"/>
              <a:t>最大化累积奖赏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强化学习面临的主要困难：探索</a:t>
            </a:r>
            <a:r>
              <a:rPr lang="en-US" altLang="zh-CN" dirty="0"/>
              <a:t>-</a:t>
            </a:r>
            <a:r>
              <a:rPr lang="zh-CN" altLang="en-US" dirty="0"/>
              <a:t>利用窘境</a:t>
            </a:r>
            <a:r>
              <a:rPr lang="en-US" altLang="zh-CN" dirty="0"/>
              <a:t> (Exploration-Exploitation dilemma) </a:t>
            </a:r>
          </a:p>
          <a:p>
            <a:pPr lvl="1"/>
            <a:r>
              <a:rPr lang="zh-CN" altLang="en-US" dirty="0"/>
              <a:t>探索：估计不同摇臂的优劣 </a:t>
            </a:r>
            <a:r>
              <a:rPr lang="en-US" altLang="zh-CN" dirty="0"/>
              <a:t>(</a:t>
            </a:r>
            <a:r>
              <a:rPr lang="zh-CN" altLang="en-US" dirty="0"/>
              <a:t>奖赏期望的大小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利用：选择当前最优的摇臂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9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zh-CN" altLang="en-US" sz="3600" dirty="0"/>
          </a:p>
        </p:txBody>
      </p:sp>
      <p:sp>
        <p:nvSpPr>
          <p:cNvPr id="33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 </a:t>
            </a:r>
            <a:r>
              <a:rPr lang="en-US" altLang="zh-CN" dirty="0"/>
              <a:t>(K-Armed Bandit) </a:t>
            </a:r>
          </a:p>
          <a:p>
            <a:pPr lvl="1"/>
            <a:r>
              <a:rPr lang="zh-CN" altLang="en-US" dirty="0"/>
              <a:t>只有一个状态，</a:t>
            </a:r>
            <a:r>
              <a:rPr lang="en-US" altLang="zh-CN" dirty="0"/>
              <a:t>K</a:t>
            </a:r>
            <a:r>
              <a:rPr lang="zh-CN" altLang="en-US" dirty="0"/>
              <a:t>个动作</a:t>
            </a:r>
            <a:endParaRPr lang="en-US" altLang="zh-CN" dirty="0"/>
          </a:p>
          <a:p>
            <a:pPr lvl="1"/>
            <a:r>
              <a:rPr lang="zh-CN" altLang="en-US" dirty="0"/>
              <a:t>每个摇臂的奖赏服从某个期望未知的分布</a:t>
            </a:r>
            <a:endParaRPr lang="en-US" altLang="zh-CN" dirty="0"/>
          </a:p>
          <a:p>
            <a:pPr lvl="1"/>
            <a:r>
              <a:rPr lang="zh-CN" altLang="en-US" dirty="0"/>
              <a:t>执行有限次动作</a:t>
            </a:r>
            <a:endParaRPr lang="en-US" altLang="zh-CN" dirty="0"/>
          </a:p>
          <a:p>
            <a:pPr lvl="1"/>
            <a:r>
              <a:rPr lang="zh-CN" altLang="en-US" dirty="0"/>
              <a:t>最大化累积奖赏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强化学习面临的主要困难：探索</a:t>
            </a:r>
            <a:r>
              <a:rPr lang="en-US" altLang="zh-CN" dirty="0"/>
              <a:t>-</a:t>
            </a:r>
            <a:r>
              <a:rPr lang="zh-CN" altLang="en-US" dirty="0"/>
              <a:t>利用窘境</a:t>
            </a:r>
            <a:r>
              <a:rPr lang="en-US" altLang="zh-CN" dirty="0"/>
              <a:t> (Exploration-Exploitation dilemma) </a:t>
            </a:r>
          </a:p>
          <a:p>
            <a:pPr lvl="1"/>
            <a:r>
              <a:rPr lang="zh-CN" altLang="en-US" dirty="0"/>
              <a:t>探索：估计不同摇臂的优劣 </a:t>
            </a:r>
            <a:r>
              <a:rPr lang="en-US" altLang="zh-CN" dirty="0"/>
              <a:t>(</a:t>
            </a:r>
            <a:r>
              <a:rPr lang="zh-CN" altLang="en-US" dirty="0"/>
              <a:t>奖赏期望的大小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利用：选择当前最优的摇臂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在探索与利用之间进行折中</a:t>
            </a:r>
            <a:endParaRPr lang="en-US" altLang="zh-CN" dirty="0"/>
          </a:p>
          <a:p>
            <a:pPr lvl="1"/>
            <a:r>
              <a:rPr lang="en-US" altLang="zh-CN" dirty="0"/>
              <a:t>  -</a:t>
            </a:r>
            <a:r>
              <a:rPr lang="zh-CN" altLang="en-US" dirty="0"/>
              <a:t>贪心</a:t>
            </a:r>
            <a:endParaRPr lang="en-US" altLang="zh-CN" dirty="0"/>
          </a:p>
          <a:p>
            <a:pPr lvl="1"/>
            <a:r>
              <a:rPr lang="en-US" altLang="zh-CN" dirty="0" err="1"/>
              <a:t>Softmax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57" y="1282498"/>
            <a:ext cx="2303253" cy="1864851"/>
          </a:xfrm>
          <a:prstGeom prst="rect">
            <a:avLst/>
          </a:prstGeom>
        </p:spPr>
      </p:pic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052992" y="5500196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63720" imgH="119520" progId="Equation.Ribbit">
                  <p:embed/>
                </p:oleObj>
              </mc:Choice>
              <mc:Fallback>
                <p:oleObj name="Formula" r:id="rId3" imgW="63720" imgH="119520" progId="Equation.Ribbit">
                  <p:embed/>
                  <p:pic>
                    <p:nvPicPr>
                      <p:cNvPr id="34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992" y="5500196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57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  -</a:t>
            </a:r>
            <a:r>
              <a:rPr lang="zh-CN" altLang="en-US" dirty="0"/>
              <a:t>贪心</a:t>
            </a:r>
            <a:endParaRPr lang="en-US" altLang="zh-CN" dirty="0"/>
          </a:p>
          <a:p>
            <a:pPr lvl="1"/>
            <a:r>
              <a:rPr lang="zh-CN" altLang="en-US" dirty="0"/>
              <a:t>以   的概率探索：均匀随机选择一个摇臂</a:t>
            </a:r>
            <a:endParaRPr lang="en-US" altLang="zh-CN" dirty="0"/>
          </a:p>
          <a:p>
            <a:pPr lvl="1"/>
            <a:r>
              <a:rPr lang="zh-CN" altLang="en-US" dirty="0"/>
              <a:t>以        的概率利用：选择当前平均奖赏最高的摇臂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3720" imgH="119520" progId="Equation.Ribbit">
                  <p:embed/>
                </p:oleObj>
              </mc:Choice>
              <mc:Fallback>
                <p:oleObj name="Formula" r:id="rId2" imgW="63720" imgH="11952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3720" imgH="119520" progId="Equation.Ribbit">
                  <p:embed/>
                </p:oleObj>
              </mc:Choice>
              <mc:Fallback>
                <p:oleObj name="Formula" r:id="rId4" imgW="63720" imgH="11952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17520" imgH="151200" progId="Equation.Ribbit">
                  <p:embed/>
                </p:oleObj>
              </mc:Choice>
              <mc:Fallback>
                <p:oleObj name="Formula" r:id="rId5" imgW="317520" imgH="151200" progId="Equation.Ribbit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089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  -</a:t>
            </a:r>
            <a:r>
              <a:rPr lang="zh-CN" altLang="en-US" dirty="0"/>
              <a:t>贪心</a:t>
            </a:r>
            <a:endParaRPr lang="en-US" altLang="zh-CN" dirty="0"/>
          </a:p>
          <a:p>
            <a:pPr lvl="1"/>
            <a:r>
              <a:rPr lang="zh-CN" altLang="en-US" dirty="0"/>
              <a:t>以   的概率探索：均匀随机选择一个摇臂</a:t>
            </a:r>
            <a:endParaRPr lang="en-US" altLang="zh-CN" dirty="0"/>
          </a:p>
          <a:p>
            <a:pPr lvl="1"/>
            <a:r>
              <a:rPr lang="zh-CN" altLang="en-US" dirty="0"/>
              <a:t>以        的概率利用：选择当前平均奖赏最高的摇臂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Softmax</a:t>
            </a:r>
            <a:r>
              <a:rPr lang="zh-CN" altLang="en-US" dirty="0"/>
              <a:t>：基于当前已知的摇臂平均奖赏来对探索与利用折中</a:t>
            </a:r>
            <a:endParaRPr lang="en-US" altLang="zh-CN" dirty="0"/>
          </a:p>
          <a:p>
            <a:pPr lvl="1"/>
            <a:r>
              <a:rPr lang="zh-CN" altLang="en-US" dirty="0"/>
              <a:t>若某个摇臂当前的平均奖赏越大，则它被选择的概率越高</a:t>
            </a:r>
            <a:endParaRPr lang="en-US" altLang="zh-CN" dirty="0"/>
          </a:p>
          <a:p>
            <a:pPr lvl="1"/>
            <a:r>
              <a:rPr lang="zh-CN" altLang="en-US" dirty="0"/>
              <a:t>概率分配使用</a:t>
            </a:r>
            <a:r>
              <a:rPr lang="en-US" altLang="zh-CN" dirty="0"/>
              <a:t>Boltzmann</a:t>
            </a:r>
            <a:r>
              <a:rPr lang="zh-CN" altLang="en-US" dirty="0"/>
              <a:t>分布：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3720" imgH="119520" progId="Equation.Ribbit">
                  <p:embed/>
                </p:oleObj>
              </mc:Choice>
              <mc:Fallback>
                <p:oleObj name="Formula" r:id="rId2" imgW="63720" imgH="11952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3720" imgH="119520" progId="Equation.Ribbit">
                  <p:embed/>
                </p:oleObj>
              </mc:Choice>
              <mc:Fallback>
                <p:oleObj name="Formula" r:id="rId4" imgW="63720" imgH="11952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17520" imgH="151200" progId="Equation.Ribbit">
                  <p:embed/>
                </p:oleObj>
              </mc:Choice>
              <mc:Fallback>
                <p:oleObj name="Formula" r:id="rId5" imgW="317520" imgH="151200" progId="Equation.Ribbit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255650" y="3707650"/>
          <a:ext cx="20510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188720" imgH="485280" progId="Equation.Ribbit">
                  <p:embed/>
                </p:oleObj>
              </mc:Choice>
              <mc:Fallback>
                <p:oleObj name="Formula" r:id="rId7" imgW="1188720" imgH="485280" progId="Equation.Ribbit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650" y="3707650"/>
                        <a:ext cx="2051050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01527" y="4701910"/>
            <a:ext cx="3906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其中，     记录当前摇臂的平均奖赏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718948" y="4776168"/>
          <a:ext cx="4111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237600" imgH="147600" progId="Equation.Ribbit">
                  <p:embed/>
                </p:oleObj>
              </mc:Choice>
              <mc:Fallback>
                <p:oleObj name="Formula" r:id="rId9" imgW="237600" imgH="147600" progId="Equation.Ribbit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948" y="4776168"/>
                        <a:ext cx="411163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230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/>
              <a:t>K-</a:t>
            </a:r>
            <a:r>
              <a:rPr lang="zh-CN" altLang="en-US" dirty="0"/>
              <a:t>摇臂赌博机（</a:t>
            </a:r>
            <a:r>
              <a:rPr lang="zh-CN" altLang="en-US" dirty="0">
                <a:solidFill>
                  <a:srgbClr val="C00000"/>
                </a:solidFill>
              </a:rPr>
              <a:t>多步问题分解为单步</a:t>
            </a:r>
            <a:r>
              <a:rPr lang="zh-CN" altLang="en-US" dirty="0"/>
              <a:t>）</a:t>
            </a:r>
            <a:endParaRPr lang="zh-CN" altLang="en-US" sz="3600" dirty="0"/>
          </a:p>
        </p:txBody>
      </p:sp>
      <p:sp>
        <p:nvSpPr>
          <p:cNvPr id="7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en-US" altLang="zh-CN" dirty="0"/>
              <a:t>  -</a:t>
            </a:r>
            <a:r>
              <a:rPr lang="zh-CN" altLang="en-US" dirty="0"/>
              <a:t>贪心</a:t>
            </a:r>
            <a:endParaRPr lang="en-US" altLang="zh-CN" dirty="0"/>
          </a:p>
          <a:p>
            <a:pPr lvl="1"/>
            <a:r>
              <a:rPr lang="zh-CN" altLang="en-US" dirty="0"/>
              <a:t>以   的概率探索：均匀随机选择一个摇臂</a:t>
            </a:r>
            <a:endParaRPr lang="en-US" altLang="zh-CN" dirty="0"/>
          </a:p>
          <a:p>
            <a:pPr lvl="1"/>
            <a:r>
              <a:rPr lang="zh-CN" altLang="en-US" dirty="0"/>
              <a:t>以        的概率利用：选择当前平均奖赏最高的摇臂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Softmax</a:t>
            </a:r>
            <a:r>
              <a:rPr lang="zh-CN" altLang="en-US" dirty="0"/>
              <a:t>：基于当前已知的摇臂平均奖赏来对探索与利用折中</a:t>
            </a:r>
            <a:endParaRPr lang="en-US" altLang="zh-CN" dirty="0"/>
          </a:p>
          <a:p>
            <a:pPr lvl="1"/>
            <a:r>
              <a:rPr lang="zh-CN" altLang="en-US" dirty="0"/>
              <a:t>若某个摇臂当前的平均奖赏越大，则它被选择的概率越高</a:t>
            </a:r>
            <a:endParaRPr lang="en-US" altLang="zh-CN" dirty="0"/>
          </a:p>
          <a:p>
            <a:pPr lvl="1"/>
            <a:r>
              <a:rPr lang="zh-CN" altLang="en-US" dirty="0"/>
              <a:t>概率分配使用</a:t>
            </a:r>
            <a:r>
              <a:rPr lang="en-US" altLang="zh-CN" dirty="0"/>
              <a:t>Boltzmann</a:t>
            </a:r>
            <a:r>
              <a:rPr lang="zh-CN" altLang="en-US" dirty="0"/>
              <a:t>分布：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两种算法都有一个折中参数</a:t>
            </a:r>
            <a:r>
              <a:rPr lang="en-US" altLang="zh-CN" dirty="0"/>
              <a:t>(  ,  ) </a:t>
            </a:r>
            <a:r>
              <a:rPr lang="zh-CN" altLang="en-US" dirty="0"/>
              <a:t>，算法性能孰好孰坏取决于具体应用问题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733815" y="1273252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3720" imgH="119520" progId="Equation.Ribbit">
                  <p:embed/>
                </p:oleObj>
              </mc:Choice>
              <mc:Fallback>
                <p:oleObj name="Formula" r:id="rId2" imgW="63720" imgH="119520" progId="Equation.Ribbit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815" y="1273252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362000" y="1634900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3720" imgH="119520" progId="Equation.Ribbit">
                  <p:embed/>
                </p:oleObj>
              </mc:Choice>
              <mc:Fallback>
                <p:oleObj name="Formula" r:id="rId4" imgW="63720" imgH="119520" progId="Equation.Ribbit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634900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362000" y="1916984"/>
          <a:ext cx="547688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317520" imgH="151200" progId="Equation.Ribbit">
                  <p:embed/>
                </p:oleObj>
              </mc:Choice>
              <mc:Fallback>
                <p:oleObj name="Formula" r:id="rId5" imgW="317520" imgH="151200" progId="Equation.Ribbit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000" y="1916984"/>
                        <a:ext cx="547688" cy="261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226406" y="5534533"/>
          <a:ext cx="1095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63720" imgH="119520" progId="Equation.Ribbit">
                  <p:embed/>
                </p:oleObj>
              </mc:Choice>
              <mc:Fallback>
                <p:oleObj name="Formula" r:id="rId7" imgW="63720" imgH="119520" progId="Equation.Ribbit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406" y="5534533"/>
                        <a:ext cx="1095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4534623" y="5546101"/>
          <a:ext cx="1476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5320" imgH="118440" progId="Equation.Ribbit">
                  <p:embed/>
                </p:oleObj>
              </mc:Choice>
              <mc:Fallback>
                <p:oleObj name="Formula" r:id="rId8" imgW="85320" imgH="118440" progId="Equation.Ribbit">
                  <p:embed/>
                  <p:pic>
                    <p:nvPicPr>
                      <p:cNvPr id="13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623" y="5546101"/>
                        <a:ext cx="1476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255650" y="3707650"/>
          <a:ext cx="20510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188720" imgH="485280" progId="Equation.Ribbit">
                  <p:embed/>
                </p:oleObj>
              </mc:Choice>
              <mc:Fallback>
                <p:oleObj name="Formula" r:id="rId10" imgW="1188720" imgH="485280" progId="Equation.Ribbit">
                  <p:embed/>
                  <p:pic>
                    <p:nvPicPr>
                      <p:cNvPr id="14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650" y="3707650"/>
                        <a:ext cx="2051050" cy="842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01527" y="4701910"/>
            <a:ext cx="4748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其中，     记录当前摇臂的平均奖赏（</a:t>
            </a:r>
            <a:r>
              <a:rPr lang="zh-CN" altLang="en-US" dirty="0">
                <a:solidFill>
                  <a:srgbClr val="C00000"/>
                </a:solidFill>
              </a:rPr>
              <a:t>温度</a:t>
            </a:r>
            <a:r>
              <a:rPr lang="zh-CN" altLang="en-US" dirty="0"/>
              <a:t>）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718948" y="4776168"/>
          <a:ext cx="411163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37600" imgH="147600" progId="Equation.Ribbit">
                  <p:embed/>
                </p:oleObj>
              </mc:Choice>
              <mc:Fallback>
                <p:oleObj name="Formula" r:id="rId12" imgW="237600" imgH="147600" progId="Equation.Ribbit">
                  <p:embed/>
                  <p:pic>
                    <p:nvPicPr>
                      <p:cNvPr id="17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8948" y="4776168"/>
                        <a:ext cx="411163" cy="25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72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什么是强化学习？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有模型学习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225130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有模型学习 </a:t>
            </a:r>
            <a:r>
              <a:rPr lang="en-US" altLang="zh-CN" dirty="0"/>
              <a:t>(model-based learning)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              均已知</a:t>
            </a:r>
            <a:endParaRPr lang="en-US" altLang="zh-CN" dirty="0"/>
          </a:p>
          <a:p>
            <a:pPr lvl="1"/>
            <a:r>
              <a:rPr lang="zh-CN" altLang="en-US" dirty="0"/>
              <a:t>方便起见，假设状态空间和动作空间均有限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962525" imgH="1200150" progId="Equation.Ribbit">
                  <p:embed/>
                </p:oleObj>
              </mc:Choice>
              <mc:Fallback>
                <p:oleObj name="Formula" r:id="rId2" imgW="4962525" imgH="1200150" progId="Equation.Ribbit">
                  <p:embed/>
                  <p:pic>
                    <p:nvPicPr>
                      <p:cNvPr id="0" name="图片 2867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296400" imgH="1200150" progId="Equation.Ribbit">
                  <p:embed/>
                </p:oleObj>
              </mc:Choice>
              <mc:Fallback>
                <p:oleObj name="Formula" r:id="rId4" imgW="9296400" imgH="1200150" progId="Equation.Ribbit">
                  <p:embed/>
                  <p:pic>
                    <p:nvPicPr>
                      <p:cNvPr id="0" name="图片 2867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有模型学习 </a:t>
            </a:r>
            <a:r>
              <a:rPr lang="en-US" altLang="zh-CN" dirty="0"/>
              <a:t>(model-based learning)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              均已知</a:t>
            </a:r>
            <a:endParaRPr lang="en-US" altLang="zh-CN" dirty="0"/>
          </a:p>
          <a:p>
            <a:pPr lvl="1"/>
            <a:r>
              <a:rPr lang="zh-CN" altLang="en-US" dirty="0"/>
              <a:t>方便起见，假设状态空间和动作空间均有限</a:t>
            </a:r>
            <a:endParaRPr lang="en-US" altLang="zh-CN" dirty="0"/>
          </a:p>
          <a:p>
            <a:r>
              <a:rPr lang="zh-CN" altLang="en-US" dirty="0"/>
              <a:t>强化学习的目标：找到使累积奖赏最大的策略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962525" imgH="1200150" progId="Equation.Ribbit">
                  <p:embed/>
                </p:oleObj>
              </mc:Choice>
              <mc:Fallback>
                <p:oleObj name="Formula" r:id="rId2" imgW="4962525" imgH="1200150" progId="Equation.Ribbit">
                  <p:embed/>
                  <p:pic>
                    <p:nvPicPr>
                      <p:cNvPr id="0" name="图片 2796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341311" y="2386737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704850" imgH="885825" progId="Equation.Ribbit">
                  <p:embed/>
                </p:oleObj>
              </mc:Choice>
              <mc:Fallback>
                <p:oleObj name="Formula" r:id="rId4" imgW="704850" imgH="885825" progId="Equation.Ribbit">
                  <p:embed/>
                  <p:pic>
                    <p:nvPicPr>
                      <p:cNvPr id="0" name="图片 2796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311" y="2386737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9296400" imgH="1200150" progId="Equation.Ribbit">
                  <p:embed/>
                </p:oleObj>
              </mc:Choice>
              <mc:Fallback>
                <p:oleObj name="Formula" r:id="rId6" imgW="9296400" imgH="1200150" progId="Equation.Ribbit">
                  <p:embed/>
                  <p:pic>
                    <p:nvPicPr>
                      <p:cNvPr id="0" name="图片 2796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r>
              <a:rPr lang="en-US" altLang="zh-CN" sz="2200" dirty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/>
              <a:t>K-</a:t>
            </a:r>
            <a:r>
              <a:rPr lang="zh-CN" altLang="en-US" dirty="0"/>
              <a:t>摇臂赌博机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dirty="0"/>
              <a:t>有模型学习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dirty="0"/>
              <a:t>免模型学习</a:t>
            </a:r>
            <a:endParaRPr lang="en-US" altLang="zh-CN" dirty="0"/>
          </a:p>
          <a:p>
            <a:endParaRPr lang="en-US" altLang="zh-CN" sz="2200" dirty="0"/>
          </a:p>
          <a:p>
            <a:r>
              <a:rPr lang="zh-CN" altLang="en-US" dirty="0"/>
              <a:t>值函数近似</a:t>
            </a:r>
            <a:endParaRPr lang="en-US" altLang="zh-CN" dirty="0"/>
          </a:p>
          <a:p>
            <a:endParaRPr lang="en-US" altLang="zh-CN" sz="2200" dirty="0"/>
          </a:p>
          <a:p>
            <a:r>
              <a:rPr lang="zh-CN" altLang="en-US" dirty="0"/>
              <a:t>一些方向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有模型学习 </a:t>
            </a:r>
            <a:r>
              <a:rPr lang="en-US" altLang="zh-CN" dirty="0"/>
              <a:t>(model-based learning)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              均已知</a:t>
            </a:r>
            <a:endParaRPr lang="en-US" altLang="zh-CN" dirty="0"/>
          </a:p>
          <a:p>
            <a:pPr lvl="1"/>
            <a:r>
              <a:rPr lang="zh-CN" altLang="en-US" dirty="0"/>
              <a:t>方便起见，假设状态空间和动作空间均有限</a:t>
            </a:r>
            <a:endParaRPr lang="en-US" altLang="zh-CN" dirty="0"/>
          </a:p>
          <a:p>
            <a:r>
              <a:rPr lang="zh-CN" altLang="en-US" dirty="0"/>
              <a:t>强化学习的目标：找到使累积奖赏最大的策略</a:t>
            </a:r>
            <a:endParaRPr lang="en-US" altLang="zh-CN" dirty="0"/>
          </a:p>
          <a:p>
            <a:r>
              <a:rPr lang="zh-CN" altLang="en-US" dirty="0"/>
              <a:t>策略评估：使用某策略所带来的累积奖赏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080334" y="1583144"/>
          <a:ext cx="11414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962525" imgH="1200150" progId="Equation.Ribbit">
                  <p:embed/>
                </p:oleObj>
              </mc:Choice>
              <mc:Fallback>
                <p:oleObj name="Formula" r:id="rId2" imgW="4962525" imgH="1200150" progId="Equation.Ribbit">
                  <p:embed/>
                  <p:pic>
                    <p:nvPicPr>
                      <p:cNvPr id="0" name="图片 2849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0334" y="1583144"/>
                        <a:ext cx="11414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6341311" y="2386737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704850" imgH="885825" progId="Equation.Ribbit">
                  <p:embed/>
                </p:oleObj>
              </mc:Choice>
              <mc:Fallback>
                <p:oleObj name="Formula" r:id="rId4" imgW="704850" imgH="885825" progId="Equation.Ribbit">
                  <p:embed/>
                  <p:pic>
                    <p:nvPicPr>
                      <p:cNvPr id="0" name="图片 2849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1311" y="2386737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631329" y="3149497"/>
            <a:ext cx="614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状态值函数：从状态  出发，使用策略  所带来的累积奖赏</a:t>
            </a: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412709"/>
              </p:ext>
            </p:extLst>
          </p:nvPr>
        </p:nvGraphicFramePr>
        <p:xfrm>
          <a:off x="2767582" y="3247663"/>
          <a:ext cx="1508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57225" imgH="895350" progId="Equation.Ribbit">
                  <p:embed/>
                </p:oleObj>
              </mc:Choice>
              <mc:Fallback>
                <p:oleObj name="Formula" r:id="rId6" imgW="657225" imgH="895350" progId="Equation.Ribbit">
                  <p:embed/>
                  <p:pic>
                    <p:nvPicPr>
                      <p:cNvPr id="0" name="图片 284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7582" y="3247663"/>
                        <a:ext cx="1508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96928"/>
              </p:ext>
            </p:extLst>
          </p:nvPr>
        </p:nvGraphicFramePr>
        <p:xfrm>
          <a:off x="4491037" y="3255157"/>
          <a:ext cx="1619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704850" imgH="885825" progId="Equation.Ribbit">
                  <p:embed/>
                </p:oleObj>
              </mc:Choice>
              <mc:Fallback>
                <p:oleObj name="Formula" r:id="rId8" imgW="704850" imgH="885825" progId="Equation.Ribbit">
                  <p:embed/>
                  <p:pic>
                    <p:nvPicPr>
                      <p:cNvPr id="0" name="图片 284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7" y="3255157"/>
                        <a:ext cx="1619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636249" y="4599806"/>
            <a:ext cx="837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状态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zh-CN" altLang="en-US" dirty="0">
                <a:latin typeface="+mj-ea"/>
                <a:ea typeface="+mj-ea"/>
              </a:rPr>
              <a:t>动作值函数：从状态  出发，执行动作  后再使用策略  所带来的累积奖赏</a:t>
            </a: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79984"/>
              </p:ext>
            </p:extLst>
          </p:nvPr>
        </p:nvGraphicFramePr>
        <p:xfrm>
          <a:off x="3337949" y="4724726"/>
          <a:ext cx="1508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657225" imgH="895350" progId="Equation.Ribbit">
                  <p:embed/>
                </p:oleObj>
              </mc:Choice>
              <mc:Fallback>
                <p:oleObj name="Formula" r:id="rId9" imgW="657225" imgH="895350" progId="Equation.Ribbit">
                  <p:embed/>
                  <p:pic>
                    <p:nvPicPr>
                      <p:cNvPr id="0" name="图片 2849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7949" y="4724726"/>
                        <a:ext cx="1508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758999"/>
              </p:ext>
            </p:extLst>
          </p:nvPr>
        </p:nvGraphicFramePr>
        <p:xfrm>
          <a:off x="6557861" y="4711544"/>
          <a:ext cx="1619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04850" imgH="885825" progId="Equation.Ribbit">
                  <p:embed/>
                </p:oleObj>
              </mc:Choice>
              <mc:Fallback>
                <p:oleObj name="Formula" r:id="rId10" imgW="704850" imgH="885825" progId="Equation.Ribbit">
                  <p:embed/>
                  <p:pic>
                    <p:nvPicPr>
                      <p:cNvPr id="0" name="图片 2849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7861" y="4711544"/>
                        <a:ext cx="1619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36494"/>
              </p:ext>
            </p:extLst>
          </p:nvPr>
        </p:nvGraphicFramePr>
        <p:xfrm>
          <a:off x="5089294" y="4711545"/>
          <a:ext cx="1397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609600" imgH="895350" progId="Equation.Ribbit">
                  <p:embed/>
                </p:oleObj>
              </mc:Choice>
              <mc:Fallback>
                <p:oleObj name="Formula" r:id="rId11" imgW="609600" imgH="895350" progId="Equation.Ribbit">
                  <p:embed/>
                  <p:pic>
                    <p:nvPicPr>
                      <p:cNvPr id="0" name="图片 284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294" y="4711545"/>
                        <a:ext cx="139700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5702828" y="1244290"/>
          <a:ext cx="2116137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9296400" imgH="1200150" progId="Equation.Ribbit">
                  <p:embed/>
                </p:oleObj>
              </mc:Choice>
              <mc:Fallback>
                <p:oleObj name="Formula" r:id="rId13" imgW="9296400" imgH="1200150" progId="Equation.Ribbit">
                  <p:embed/>
                  <p:pic>
                    <p:nvPicPr>
                      <p:cNvPr id="0" name="图片 284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828" y="1244290"/>
                        <a:ext cx="2116137" cy="271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6127" y="3633578"/>
            <a:ext cx="138032" cy="832922"/>
          </a:xfrm>
          <a:prstGeom prst="rect">
            <a:avLst/>
          </a:prstGeom>
        </p:spPr>
      </p:pic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2189668" y="3548655"/>
          <a:ext cx="356076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5592425" imgH="2266950" progId="Equation.Ribbit">
                  <p:embed/>
                </p:oleObj>
              </mc:Choice>
              <mc:Fallback>
                <p:oleObj name="Formula" r:id="rId16" imgW="15592425" imgH="2266950" progId="Equation.Ribbit">
                  <p:embed/>
                  <p:pic>
                    <p:nvPicPr>
                      <p:cNvPr id="0" name="图片 2849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668" y="3548655"/>
                        <a:ext cx="356076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189163" y="4108450"/>
          <a:ext cx="3786187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16583025" imgH="1628775" progId="Equation.Ribbit">
                  <p:embed/>
                </p:oleObj>
              </mc:Choice>
              <mc:Fallback>
                <p:oleObj name="Formula" r:id="rId18" imgW="16583025" imgH="1628775" progId="Equation.Ribbit">
                  <p:embed/>
                  <p:pic>
                    <p:nvPicPr>
                      <p:cNvPr id="0" name="图片 284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108450"/>
                        <a:ext cx="3786187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6252210" y="3610610"/>
            <a:ext cx="1948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步期望累积奖赏；</a:t>
            </a: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43466"/>
              </p:ext>
            </p:extLst>
          </p:nvPr>
        </p:nvGraphicFramePr>
        <p:xfrm>
          <a:off x="6114378" y="3703306"/>
          <a:ext cx="198438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866775" imgH="1162050" progId="Equation.Ribbit">
                  <p:embed/>
                </p:oleObj>
              </mc:Choice>
              <mc:Fallback>
                <p:oleObj name="Formula" r:id="rId20" imgW="866775" imgH="1162050" progId="Equation.Ribbit">
                  <p:embed/>
                  <p:pic>
                    <p:nvPicPr>
                      <p:cNvPr id="0" name="图片 2849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378" y="3703306"/>
                        <a:ext cx="198438" cy="268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253480" y="4095115"/>
            <a:ext cx="2011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期望折扣累积奖赏</a:t>
            </a:r>
            <a:r>
              <a:rPr lang="en-US" altLang="zh-CN" dirty="0">
                <a:latin typeface="+mj-ea"/>
                <a:ea typeface="+mj-ea"/>
              </a:rPr>
              <a:t>.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224339"/>
              </p:ext>
            </p:extLst>
          </p:nvPr>
        </p:nvGraphicFramePr>
        <p:xfrm>
          <a:off x="6114378" y="4199834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685800" imgH="914400" progId="Equation.Ribbit">
                  <p:embed/>
                </p:oleObj>
              </mc:Choice>
              <mc:Fallback>
                <p:oleObj name="Formula" r:id="rId22" imgW="685800" imgH="914400" progId="Equation.Ribbit">
                  <p:embed/>
                  <p:pic>
                    <p:nvPicPr>
                      <p:cNvPr id="0" name="图片 2849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4378" y="4199834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189163" y="4992936"/>
          <a:ext cx="4651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4" imgW="20373975" imgH="2266950" progId="Equation.Ribbit">
                  <p:embed/>
                </p:oleObj>
              </mc:Choice>
              <mc:Fallback>
                <p:oleObj name="Formula" r:id="rId24" imgW="20373975" imgH="2266950" progId="Equation.Ribbit">
                  <p:embed/>
                  <p:pic>
                    <p:nvPicPr>
                      <p:cNvPr id="0" name="图片 2849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992936"/>
                        <a:ext cx="4651375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2189163" y="5560986"/>
          <a:ext cx="48577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6" imgW="21269325" imgH="1628775" progId="Equation.Ribbit">
                  <p:embed/>
                </p:oleObj>
              </mc:Choice>
              <mc:Fallback>
                <p:oleObj name="Formula" r:id="rId26" imgW="21269325" imgH="1628775" progId="Equation.Ribbit">
                  <p:embed/>
                  <p:pic>
                    <p:nvPicPr>
                      <p:cNvPr id="0" name="图片 2849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5560986"/>
                        <a:ext cx="4857750" cy="376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图片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86127" y="5045930"/>
            <a:ext cx="138032" cy="8329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给定  ，值函数的计算：值函数具有简单的递归形式</a:t>
            </a:r>
            <a:endParaRPr lang="en-US" altLang="zh-CN" dirty="0"/>
          </a:p>
          <a:p>
            <a:pPr lvl="1"/>
            <a:r>
              <a:rPr lang="zh-CN" altLang="en-US" dirty="0"/>
              <a:t>   步累积奖赏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04850" imgH="885825" progId="Equation.Ribbit">
                  <p:embed/>
                </p:oleObj>
              </mc:Choice>
              <mc:Fallback>
                <p:oleObj name="Formula" r:id="rId2" imgW="704850" imgH="885825" progId="Equation.Ribbit">
                  <p:embed/>
                  <p:pic>
                    <p:nvPicPr>
                      <p:cNvPr id="0" name="图片 2828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669030"/>
              </p:ext>
            </p:extLst>
          </p:nvPr>
        </p:nvGraphicFramePr>
        <p:xfrm>
          <a:off x="1042540" y="1589654"/>
          <a:ext cx="2000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866775" imgH="1162050" progId="Equation.Ribbit">
                  <p:embed/>
                </p:oleObj>
              </mc:Choice>
              <mc:Fallback>
                <p:oleObj name="Formula" r:id="rId4" imgW="866775" imgH="1162050" progId="Equation.Ribbit">
                  <p:embed/>
                  <p:pic>
                    <p:nvPicPr>
                      <p:cNvPr id="0" name="图片 2828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540" y="1589654"/>
                        <a:ext cx="20002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1750" y="1931806"/>
          <a:ext cx="340836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925675" imgH="2266950" progId="Equation.Ribbit">
                  <p:embed/>
                </p:oleObj>
              </mc:Choice>
              <mc:Fallback>
                <p:oleObj name="Formula" r:id="rId6" imgW="14925675" imgH="2266950" progId="Equation.Ribbit">
                  <p:embed/>
                  <p:pic>
                    <p:nvPicPr>
                      <p:cNvPr id="0" name="图片 2828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50" y="1931806"/>
                        <a:ext cx="3408363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136457" y="2635327"/>
          <a:ext cx="40370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7678400" imgH="2266950" progId="Equation.Ribbit">
                  <p:embed/>
                </p:oleObj>
              </mc:Choice>
              <mc:Fallback>
                <p:oleObj name="Formula" r:id="rId8" imgW="17678400" imgH="2266950" progId="Equation.Ribbit">
                  <p:embed/>
                  <p:pic>
                    <p:nvPicPr>
                      <p:cNvPr id="0" name="图片 2828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2635327"/>
                        <a:ext cx="403701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136457" y="3337104"/>
          <a:ext cx="78438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4347150" imgH="2266950" progId="Equation.Ribbit">
                  <p:embed/>
                </p:oleObj>
              </mc:Choice>
              <mc:Fallback>
                <p:oleObj name="Formula" r:id="rId10" imgW="34347150" imgH="2266950" progId="Equation.Ribbit">
                  <p:embed/>
                  <p:pic>
                    <p:nvPicPr>
                      <p:cNvPr id="0" name="图片 2828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3337104"/>
                        <a:ext cx="78438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142551" y="4136842"/>
          <a:ext cx="6030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6422350" imgH="1543050" progId="Equation.Ribbit">
                  <p:embed/>
                </p:oleObj>
              </mc:Choice>
              <mc:Fallback>
                <p:oleObj name="Formula" r:id="rId12" imgW="26422350" imgH="1543050" progId="Equation.Ribbit">
                  <p:embed/>
                  <p:pic>
                    <p:nvPicPr>
                      <p:cNvPr id="0" name="图片 2828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551" y="4136842"/>
                        <a:ext cx="603091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448735" y="2556518"/>
            <a:ext cx="16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全概率公式</a:t>
            </a:r>
            <a:r>
              <a:rPr lang="en-US" altLang="zh-CN" dirty="0"/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0767" y="4149676"/>
            <a:ext cx="159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1242565" y="2784389"/>
            <a:ext cx="5240614" cy="703270"/>
          </a:xfrm>
          <a:custGeom>
            <a:avLst/>
            <a:gdLst>
              <a:gd name="connsiteX0" fmla="*/ 5206313 w 5206313"/>
              <a:gd name="connsiteY0" fmla="*/ 0 h 691979"/>
              <a:gd name="connsiteX1" fmla="*/ 0 w 5206313"/>
              <a:gd name="connsiteY1" fmla="*/ 691979 h 69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6313" h="691979">
                <a:moveTo>
                  <a:pt x="5206313" y="0"/>
                </a:moveTo>
                <a:lnTo>
                  <a:pt x="0" y="691979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给定  ，值函数的计算：值函数具有简单的递归形式</a:t>
            </a:r>
            <a:endParaRPr lang="en-US" altLang="zh-CN" dirty="0"/>
          </a:p>
          <a:p>
            <a:pPr lvl="1"/>
            <a:r>
              <a:rPr lang="zh-CN" altLang="en-US" dirty="0"/>
              <a:t>   步累积奖赏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  折扣累积奖赏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04850" imgH="885825" progId="Equation.Ribbit">
                  <p:embed/>
                </p:oleObj>
              </mc:Choice>
              <mc:Fallback>
                <p:oleObj name="Formula" r:id="rId2" imgW="704850" imgH="885825" progId="Equation.Ribbit">
                  <p:embed/>
                  <p:pic>
                    <p:nvPicPr>
                      <p:cNvPr id="0" name="图片 2780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042539" y="1602793"/>
          <a:ext cx="2000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866775" imgH="1162050" progId="Equation.Ribbit">
                  <p:embed/>
                </p:oleObj>
              </mc:Choice>
              <mc:Fallback>
                <p:oleObj name="Formula" r:id="rId4" imgW="866775" imgH="1162050" progId="Equation.Ribbit">
                  <p:embed/>
                  <p:pic>
                    <p:nvPicPr>
                      <p:cNvPr id="0" name="图片 2780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539" y="1602793"/>
                        <a:ext cx="200025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391750" y="1931806"/>
          <a:ext cx="340836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925675" imgH="2266950" progId="Equation.Ribbit">
                  <p:embed/>
                </p:oleObj>
              </mc:Choice>
              <mc:Fallback>
                <p:oleObj name="Formula" r:id="rId6" imgW="14925675" imgH="2266950" progId="Equation.Ribbit">
                  <p:embed/>
                  <p:pic>
                    <p:nvPicPr>
                      <p:cNvPr id="0" name="图片 2780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750" y="1931806"/>
                        <a:ext cx="3408363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136457" y="2635327"/>
          <a:ext cx="4037013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7678400" imgH="2266950" progId="Equation.Ribbit">
                  <p:embed/>
                </p:oleObj>
              </mc:Choice>
              <mc:Fallback>
                <p:oleObj name="Formula" r:id="rId8" imgW="17678400" imgH="2266950" progId="Equation.Ribbit">
                  <p:embed/>
                  <p:pic>
                    <p:nvPicPr>
                      <p:cNvPr id="0" name="图片 2780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2635327"/>
                        <a:ext cx="4037013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136457" y="3337104"/>
          <a:ext cx="78438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4347150" imgH="2266950" progId="Equation.Ribbit">
                  <p:embed/>
                </p:oleObj>
              </mc:Choice>
              <mc:Fallback>
                <p:oleObj name="Formula" r:id="rId10" imgW="34347150" imgH="2266950" progId="Equation.Ribbit">
                  <p:embed/>
                  <p:pic>
                    <p:nvPicPr>
                      <p:cNvPr id="0" name="图片 2780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457" y="3337104"/>
                        <a:ext cx="78438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142551" y="4136842"/>
          <a:ext cx="60309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6422350" imgH="1543050" progId="Equation.Ribbit">
                  <p:embed/>
                </p:oleObj>
              </mc:Choice>
              <mc:Fallback>
                <p:oleObj name="Formula" r:id="rId12" imgW="26422350" imgH="1543050" progId="Equation.Ribbit">
                  <p:embed/>
                  <p:pic>
                    <p:nvPicPr>
                      <p:cNvPr id="0" name="图片 2780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551" y="4136842"/>
                        <a:ext cx="6030913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46175" y="5489892"/>
          <a:ext cx="61150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26793825" imgH="1571625" progId="Equation.Ribbit">
                  <p:embed/>
                </p:oleObj>
              </mc:Choice>
              <mc:Fallback>
                <p:oleObj name="Formula" r:id="rId14" imgW="26793825" imgH="1571625" progId="Equation.Ribbit">
                  <p:embed/>
                  <p:pic>
                    <p:nvPicPr>
                      <p:cNvPr id="0" name="图片 2780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5489892"/>
                        <a:ext cx="611505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575236"/>
              </p:ext>
            </p:extLst>
          </p:nvPr>
        </p:nvGraphicFramePr>
        <p:xfrm>
          <a:off x="1010101" y="4978024"/>
          <a:ext cx="157163" cy="21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685800" imgH="914400" progId="Equation.Ribbit">
                  <p:embed/>
                </p:oleObj>
              </mc:Choice>
              <mc:Fallback>
                <p:oleObj name="Formula" r:id="rId16" imgW="685800" imgH="914400" progId="Equation.Ribbit">
                  <p:embed/>
                  <p:pic>
                    <p:nvPicPr>
                      <p:cNvPr id="0" name="图片 2780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101" y="4978024"/>
                        <a:ext cx="157163" cy="211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448735" y="2556518"/>
            <a:ext cx="16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b="1" dirty="0">
                <a:solidFill>
                  <a:srgbClr val="C00000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全概率公式</a:t>
            </a:r>
            <a:r>
              <a:rPr lang="en-US" altLang="zh-CN" dirty="0"/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20767" y="4149676"/>
            <a:ext cx="159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1242565" y="2784389"/>
            <a:ext cx="5240614" cy="703270"/>
          </a:xfrm>
          <a:custGeom>
            <a:avLst/>
            <a:gdLst>
              <a:gd name="connsiteX0" fmla="*/ 5206313 w 5206313"/>
              <a:gd name="connsiteY0" fmla="*/ 0 h 691979"/>
              <a:gd name="connsiteX1" fmla="*/ 0 w 5206313"/>
              <a:gd name="connsiteY1" fmla="*/ 691979 h 69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6313" h="691979">
                <a:moveTo>
                  <a:pt x="5206313" y="0"/>
                </a:moveTo>
                <a:lnTo>
                  <a:pt x="0" y="691979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给定  ，状态</a:t>
            </a:r>
            <a:r>
              <a:rPr lang="en-US" altLang="zh-CN" dirty="0"/>
              <a:t>-</a:t>
            </a:r>
            <a:r>
              <a:rPr lang="zh-CN" altLang="en-US" dirty="0"/>
              <a:t>动作值函数的计算：通过值函数来表示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455109" y="1825637"/>
          <a:ext cx="5572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403050" imgH="1543050" progId="Equation.Ribbit">
                  <p:embed/>
                </p:oleObj>
              </mc:Choice>
              <mc:Fallback>
                <p:oleObj name="Formula" r:id="rId2" imgW="24403050" imgH="1543050" progId="Equation.Ribbit">
                  <p:embed/>
                  <p:pic>
                    <p:nvPicPr>
                      <p:cNvPr id="0" name="图片 281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1825637"/>
                        <a:ext cx="557212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455109" y="2398499"/>
          <a:ext cx="48895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412200" imgH="1571625" progId="Equation.Ribbit">
                  <p:embed/>
                </p:oleObj>
              </mc:Choice>
              <mc:Fallback>
                <p:oleObj name="Formula" r:id="rId4" imgW="21412200" imgH="1571625" progId="Equation.Ribbit">
                  <p:embed/>
                  <p:pic>
                    <p:nvPicPr>
                      <p:cNvPr id="0" name="图片 281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2398499"/>
                        <a:ext cx="488950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52" y="1878896"/>
            <a:ext cx="138032" cy="832922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704850" imgH="885825" progId="Equation.Ribbit">
                  <p:embed/>
                </p:oleObj>
              </mc:Choice>
              <mc:Fallback>
                <p:oleObj name="Formula" r:id="rId7" imgW="704850" imgH="885825" progId="Equation.Ribbit">
                  <p:embed/>
                  <p:pic>
                    <p:nvPicPr>
                      <p:cNvPr id="0" name="图片 281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给定  ，状态</a:t>
            </a:r>
            <a:r>
              <a:rPr lang="en-US" altLang="zh-CN" dirty="0"/>
              <a:t>-</a:t>
            </a:r>
            <a:r>
              <a:rPr lang="zh-CN" altLang="en-US" dirty="0"/>
              <a:t>动作值函数的计算：通过值函数来表示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最优策略，最优值函数，最优状态</a:t>
            </a:r>
            <a:r>
              <a:rPr lang="en-US" altLang="zh-CN" dirty="0"/>
              <a:t>-</a:t>
            </a:r>
            <a:r>
              <a:rPr lang="zh-CN" altLang="en-US" dirty="0"/>
              <a:t>动作值函数</a:t>
            </a:r>
            <a:endParaRPr lang="en-US" altLang="zh-CN" dirty="0"/>
          </a:p>
          <a:p>
            <a:pPr lvl="1"/>
            <a:r>
              <a:rPr lang="zh-CN" altLang="en-US" dirty="0"/>
              <a:t>最优策略：最大化累积奖赏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最优值函数：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最优状态</a:t>
            </a:r>
            <a:r>
              <a:rPr lang="en-US" altLang="zh-CN" dirty="0"/>
              <a:t>-</a:t>
            </a:r>
            <a:r>
              <a:rPr lang="zh-CN" altLang="en-US" dirty="0"/>
              <a:t>动作值函数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1455109" y="1825637"/>
          <a:ext cx="5572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403050" imgH="1543050" progId="Equation.Ribbit">
                  <p:embed/>
                </p:oleObj>
              </mc:Choice>
              <mc:Fallback>
                <p:oleObj name="Formula" r:id="rId2" imgW="24403050" imgH="1543050" progId="Equation.Ribbit">
                  <p:embed/>
                  <p:pic>
                    <p:nvPicPr>
                      <p:cNvPr id="0" name="图片 271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1825637"/>
                        <a:ext cx="5572125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455109" y="2398499"/>
          <a:ext cx="488950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412200" imgH="1571625" progId="Equation.Ribbit">
                  <p:embed/>
                </p:oleObj>
              </mc:Choice>
              <mc:Fallback>
                <p:oleObj name="Formula" r:id="rId4" imgW="21412200" imgH="1571625" progId="Equation.Ribbit">
                  <p:embed/>
                  <p:pic>
                    <p:nvPicPr>
                      <p:cNvPr id="0" name="图片 271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109" y="2398499"/>
                        <a:ext cx="4889500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152" y="1878896"/>
            <a:ext cx="138032" cy="832922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580646" y="4168814"/>
          <a:ext cx="26384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1563350" imgH="2714625" progId="Equation.Ribbit">
                  <p:embed/>
                </p:oleObj>
              </mc:Choice>
              <mc:Fallback>
                <p:oleObj name="Formula" r:id="rId7" imgW="11563350" imgH="2714625" progId="Equation.Ribbit">
                  <p:embed/>
                  <p:pic>
                    <p:nvPicPr>
                      <p:cNvPr id="0" name="图片 271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0646" y="4168814"/>
                        <a:ext cx="2638425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75076" y="5159539"/>
          <a:ext cx="28495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2506325" imgH="1476375" progId="Equation.Ribbit">
                  <p:embed/>
                </p:oleObj>
              </mc:Choice>
              <mc:Fallback>
                <p:oleObj name="Formula" r:id="rId9" imgW="12506325" imgH="1476375" progId="Equation.Ribbit">
                  <p:embed/>
                  <p:pic>
                    <p:nvPicPr>
                      <p:cNvPr id="0" name="图片 2719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076" y="5159539"/>
                        <a:ext cx="2849563" cy="341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293184" y="1285532"/>
          <a:ext cx="161925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704850" imgH="885825" progId="Equation.Ribbit">
                  <p:embed/>
                </p:oleObj>
              </mc:Choice>
              <mc:Fallback>
                <p:oleObj name="Formula" r:id="rId11" imgW="704850" imgH="885825" progId="Equation.Ribbit">
                  <p:embed/>
                  <p:pic>
                    <p:nvPicPr>
                      <p:cNvPr id="0" name="图片 2719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3184" y="1285532"/>
                        <a:ext cx="161925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3"/>
              <p:cNvSpPr>
                <a:spLocks noGrp="1"/>
              </p:cNvSpPr>
              <p:nvPr>
                <p:ph idx="1"/>
              </p:nvPr>
            </p:nvSpPr>
            <p:spPr>
              <a:xfrm>
                <a:off x="258298" y="1153102"/>
                <a:ext cx="8752046" cy="505114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策略评估：评估一个策略的值函数</a:t>
                </a:r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b="0" dirty="0"/>
                  <a:t>求解方法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  <a:p>
                <a:pPr lvl="1"/>
                <a:r>
                  <a:rPr lang="zh-CN" altLang="en-US" dirty="0"/>
                  <a:t>通过这种方式得到的值函数收敛到正确的值函数；</a:t>
                </a:r>
                <a:endParaRPr lang="en-US" altLang="zh-CN" dirty="0"/>
              </a:p>
              <a:p>
                <a:pPr marL="32575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′)|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pPr marL="325755" lvl="1" indent="0">
                  <a:buNone/>
                </a:pPr>
                <a:r>
                  <a:rPr lang="en-US" altLang="zh-CN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32575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′)|</m:t>
                          </m:r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32575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marL="325755" lvl="1" indent="0">
                  <a:buNone/>
                </a:pPr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marL="325755" lvl="1" indent="0">
                  <a:buNone/>
                </a:pPr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1"/>
                <a:endParaRPr lang="zh-CN" altLang="en-US" dirty="0"/>
              </a:p>
              <a:p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  <a:p>
                <a:pPr lvl="1"/>
                <a:endParaRPr lang="zh-CN" altLang="en-US" dirty="0"/>
              </a:p>
              <a:p>
                <a:pPr lvl="3"/>
                <a:endParaRPr lang="en-US" altLang="zh-CN" dirty="0"/>
              </a:p>
            </p:txBody>
          </p:sp>
        </mc:Choice>
        <mc:Fallback xmlns="">
          <p:sp>
            <p:nvSpPr>
              <p:cNvPr id="1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298" y="1153102"/>
                <a:ext cx="8752046" cy="5051140"/>
              </a:xfrm>
              <a:blipFill>
                <a:blip r:embed="rId2"/>
                <a:stretch>
                  <a:fillRect l="-766" t="-16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策略改进：将非最优策略改进为最优策略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策略改进：将非最优策略改进为最优策略</a:t>
            </a:r>
            <a:endParaRPr lang="en-US" altLang="zh-CN" dirty="0"/>
          </a:p>
          <a:p>
            <a:pPr lvl="1"/>
            <a:r>
              <a:rPr lang="zh-CN" altLang="en-US" dirty="0"/>
              <a:t>最优值函数</a:t>
            </a:r>
            <a:r>
              <a:rPr lang="en-US" altLang="zh-CN" dirty="0"/>
              <a:t>/</a:t>
            </a:r>
            <a:r>
              <a:rPr lang="zh-CN" altLang="en-US" dirty="0"/>
              <a:t>最优策略满足：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7075200" y="2339504"/>
            <a:ext cx="204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  <a:ea typeface="+mj-ea"/>
              </a:rPr>
              <a:t>最优</a:t>
            </a:r>
            <a:r>
              <a:rPr lang="en-US" altLang="zh-CN" dirty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855037" y="3027477"/>
            <a:ext cx="9209" cy="6457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092612" y="1980729"/>
          <a:ext cx="61706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7022425" imgH="1543050" progId="Equation.Ribbit">
                  <p:embed/>
                </p:oleObj>
              </mc:Choice>
              <mc:Fallback>
                <p:oleObj name="Formula" r:id="rId2" imgW="27022425" imgH="1543050" progId="Equation.Ribbit">
                  <p:embed/>
                  <p:pic>
                    <p:nvPicPr>
                      <p:cNvPr id="0" name="图片 225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1980729"/>
                        <a:ext cx="617061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092612" y="2486560"/>
          <a:ext cx="54879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4041100" imgH="1571625" progId="Equation.Ribbit">
                  <p:embed/>
                </p:oleObj>
              </mc:Choice>
              <mc:Fallback>
                <p:oleObj name="Formula" r:id="rId4" imgW="24041100" imgH="1571625" progId="Equation.Ribbit">
                  <p:embed/>
                  <p:pic>
                    <p:nvPicPr>
                      <p:cNvPr id="0" name="图片 2251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2486560"/>
                        <a:ext cx="548798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9" y="1995355"/>
            <a:ext cx="138032" cy="832922"/>
          </a:xfrm>
          <a:prstGeom prst="rect">
            <a:avLst/>
          </a:prstGeom>
        </p:spPr>
      </p:pic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663911" y="3773397"/>
          <a:ext cx="25701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1277600" imgH="1962150" progId="Equation.Ribbit">
                  <p:embed/>
                </p:oleObj>
              </mc:Choice>
              <mc:Fallback>
                <p:oleObj name="Formula" r:id="rId7" imgW="11277600" imgH="1962150" progId="Equation.Ribbit">
                  <p:embed/>
                  <p:pic>
                    <p:nvPicPr>
                      <p:cNvPr id="0" name="图片 2251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911" y="3773397"/>
                        <a:ext cx="2570163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idx="1"/>
          </p:nvPr>
        </p:nvSpPr>
        <p:spPr>
          <a:xfrm>
            <a:off x="258298" y="1153102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策略改进：将非最优策略改进为最优策略</a:t>
            </a:r>
            <a:endParaRPr lang="en-US" altLang="zh-CN" dirty="0"/>
          </a:p>
          <a:p>
            <a:pPr lvl="1"/>
            <a:r>
              <a:rPr lang="zh-CN" altLang="en-US" dirty="0"/>
              <a:t>最优值函数</a:t>
            </a:r>
            <a:r>
              <a:rPr lang="en-US" altLang="zh-CN" dirty="0"/>
              <a:t>/</a:t>
            </a:r>
            <a:r>
              <a:rPr lang="zh-CN" altLang="en-US" dirty="0"/>
              <a:t>最优策略满足：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非最优策略的改进方式：将策略选择的动作改为当前最优的动作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7075200" y="2339504"/>
            <a:ext cx="204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4"/>
                </a:solidFill>
                <a:ea typeface="+mj-ea"/>
              </a:rPr>
              <a:t>最优</a:t>
            </a:r>
            <a:r>
              <a:rPr lang="en-US" altLang="zh-CN" dirty="0">
                <a:solidFill>
                  <a:schemeClr val="accent4"/>
                </a:solidFill>
                <a:ea typeface="+mj-ea"/>
              </a:rPr>
              <a:t>Bellman</a:t>
            </a:r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等式</a:t>
            </a: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855037" y="3027477"/>
            <a:ext cx="9209" cy="6457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1092612" y="1980729"/>
          <a:ext cx="61706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7022425" imgH="1543050" progId="Equation.Ribbit">
                  <p:embed/>
                </p:oleObj>
              </mc:Choice>
              <mc:Fallback>
                <p:oleObj name="Formula" r:id="rId2" imgW="27022425" imgH="1543050" progId="Equation.Ribbit">
                  <p:embed/>
                  <p:pic>
                    <p:nvPicPr>
                      <p:cNvPr id="0" name="图片 2807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1980729"/>
                        <a:ext cx="6170612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092612" y="2486560"/>
          <a:ext cx="54879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4041100" imgH="1571625" progId="Equation.Ribbit">
                  <p:embed/>
                </p:oleObj>
              </mc:Choice>
              <mc:Fallback>
                <p:oleObj name="Formula" r:id="rId4" imgW="24041100" imgH="1571625" progId="Equation.Ribbit">
                  <p:embed/>
                  <p:pic>
                    <p:nvPicPr>
                      <p:cNvPr id="0" name="图片 2807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612" y="2486560"/>
                        <a:ext cx="548798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49" y="1995355"/>
            <a:ext cx="138032" cy="832922"/>
          </a:xfrm>
          <a:prstGeom prst="rect">
            <a:avLst/>
          </a:prstGeom>
        </p:spPr>
      </p:pic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663911" y="3773397"/>
          <a:ext cx="25701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1277600" imgH="1962150" progId="Equation.Ribbit">
                  <p:embed/>
                </p:oleObj>
              </mc:Choice>
              <mc:Fallback>
                <p:oleObj name="Formula" r:id="rId7" imgW="11277600" imgH="1962150" progId="Equation.Ribbit">
                  <p:embed/>
                  <p:pic>
                    <p:nvPicPr>
                      <p:cNvPr id="0" name="图片 2807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911" y="3773397"/>
                        <a:ext cx="2570163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464211" y="5236517"/>
          <a:ext cx="27447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2030075" imgH="2038350" progId="Equation.Ribbit">
                  <p:embed/>
                </p:oleObj>
              </mc:Choice>
              <mc:Fallback>
                <p:oleObj name="Formula" r:id="rId9" imgW="12030075" imgH="2038350" progId="Equation.Ribbit">
                  <p:embed/>
                  <p:pic>
                    <p:nvPicPr>
                      <p:cNvPr id="0" name="图片 2807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211" y="5236517"/>
                        <a:ext cx="2744788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9" y="1153102"/>
            <a:ext cx="3844144" cy="505114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/>
              <a:t>策略迭代 </a:t>
            </a:r>
            <a:r>
              <a:rPr lang="en-US" altLang="zh-CN" sz="2200" dirty="0"/>
              <a:t>(</a:t>
            </a:r>
            <a:r>
              <a:rPr lang="en-US" altLang="zh-CN" sz="2200" dirty="0">
                <a:latin typeface="+mn-lt"/>
              </a:rPr>
              <a:t>policy iteration)</a:t>
            </a:r>
            <a:r>
              <a:rPr lang="zh-CN" altLang="en-US" sz="2200" dirty="0"/>
              <a:t>：求解最优策略的方法</a:t>
            </a:r>
            <a:endParaRPr lang="en-US" altLang="zh-CN" sz="2200" dirty="0"/>
          </a:p>
          <a:p>
            <a:pPr lvl="1"/>
            <a:r>
              <a:rPr lang="zh-CN" altLang="en-US" dirty="0"/>
              <a:t>随机策略作为初始策略</a:t>
            </a:r>
            <a:endParaRPr lang="en-US" altLang="zh-CN" dirty="0"/>
          </a:p>
          <a:p>
            <a:pPr lvl="1"/>
            <a:r>
              <a:rPr lang="zh-CN" altLang="en-US" dirty="0"/>
              <a:t>策略评估</a:t>
            </a:r>
            <a:r>
              <a:rPr lang="en-US" altLang="zh-CN" dirty="0"/>
              <a:t>+</a:t>
            </a:r>
            <a:r>
              <a:rPr lang="zh-CN" altLang="en-US" dirty="0"/>
              <a:t>策略改进</a:t>
            </a:r>
            <a:r>
              <a:rPr lang="en-US" altLang="zh-CN" dirty="0"/>
              <a:t>+</a:t>
            </a:r>
            <a:r>
              <a:rPr lang="zh-CN" altLang="en-US" dirty="0"/>
              <a:t>策略评估</a:t>
            </a:r>
            <a:r>
              <a:rPr lang="en-US" altLang="zh-CN" dirty="0"/>
              <a:t>+</a:t>
            </a:r>
            <a:r>
              <a:rPr lang="zh-CN" altLang="en-US" dirty="0"/>
              <a:t>策略改进</a:t>
            </a:r>
            <a:r>
              <a:rPr lang="en-US" altLang="zh-CN" dirty="0"/>
              <a:t>+……</a:t>
            </a:r>
          </a:p>
          <a:p>
            <a:pPr lvl="1"/>
            <a:r>
              <a:rPr lang="zh-CN" altLang="en-US" dirty="0"/>
              <a:t>直到策略收敛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83" y="1345146"/>
            <a:ext cx="5094782" cy="4404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r>
              <a:rPr lang="en-US" altLang="zh-CN" sz="2200" dirty="0"/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3352529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258299" y="1153102"/>
            <a:ext cx="3844144" cy="505114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/>
              <a:t>策略迭代 </a:t>
            </a:r>
            <a:r>
              <a:rPr lang="en-US" altLang="zh-CN" sz="2200" dirty="0"/>
              <a:t>(</a:t>
            </a:r>
            <a:r>
              <a:rPr lang="en-US" altLang="zh-CN" sz="2200" dirty="0">
                <a:latin typeface="+mn-lt"/>
              </a:rPr>
              <a:t>policy iteration)</a:t>
            </a:r>
            <a:r>
              <a:rPr lang="zh-CN" altLang="en-US" sz="2200" dirty="0"/>
              <a:t>：求解最优策略的方法</a:t>
            </a:r>
            <a:endParaRPr lang="en-US" altLang="zh-CN" sz="2200" dirty="0"/>
          </a:p>
          <a:p>
            <a:pPr lvl="1"/>
            <a:r>
              <a:rPr lang="zh-CN" altLang="en-US" dirty="0"/>
              <a:t>随机策略作为初始策略</a:t>
            </a:r>
            <a:endParaRPr lang="en-US" altLang="zh-CN" dirty="0"/>
          </a:p>
          <a:p>
            <a:pPr lvl="1"/>
            <a:r>
              <a:rPr lang="zh-CN" altLang="en-US" dirty="0"/>
              <a:t>策略评估</a:t>
            </a:r>
            <a:r>
              <a:rPr lang="en-US" altLang="zh-CN" dirty="0"/>
              <a:t>+</a:t>
            </a:r>
            <a:r>
              <a:rPr lang="zh-CN" altLang="en-US" dirty="0"/>
              <a:t>策略改进</a:t>
            </a:r>
            <a:r>
              <a:rPr lang="en-US" altLang="zh-CN" dirty="0"/>
              <a:t>+</a:t>
            </a:r>
            <a:r>
              <a:rPr lang="zh-CN" altLang="en-US" dirty="0"/>
              <a:t>策略评估</a:t>
            </a:r>
            <a:r>
              <a:rPr lang="en-US" altLang="zh-CN" dirty="0"/>
              <a:t>+</a:t>
            </a:r>
            <a:r>
              <a:rPr lang="zh-CN" altLang="en-US" dirty="0"/>
              <a:t>策略改进</a:t>
            </a:r>
            <a:r>
              <a:rPr lang="en-US" altLang="zh-CN" dirty="0"/>
              <a:t>+……</a:t>
            </a:r>
          </a:p>
          <a:p>
            <a:pPr lvl="1"/>
            <a:r>
              <a:rPr lang="zh-CN" altLang="en-US" dirty="0"/>
              <a:t>直到策略收敛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策略迭代算法的缺点</a:t>
            </a:r>
            <a:endParaRPr lang="en-US" altLang="zh-CN" dirty="0"/>
          </a:p>
          <a:p>
            <a:pPr lvl="1"/>
            <a:r>
              <a:rPr lang="zh-CN" altLang="en-US" dirty="0"/>
              <a:t>每次改进策略后都要重新评估策略，计算开销较大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28" y="1345146"/>
            <a:ext cx="5094782" cy="44048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有模型学习</a:t>
            </a:r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260350" y="749638"/>
            <a:ext cx="8752046" cy="4860943"/>
          </a:xfrm>
        </p:spPr>
        <p:txBody>
          <a:bodyPr>
            <a:normAutofit/>
          </a:bodyPr>
          <a:lstStyle/>
          <a:p>
            <a:pPr marL="325755" lvl="1" indent="0">
              <a:buNone/>
            </a:pPr>
            <a:endParaRPr lang="en-US" altLang="zh-CN" dirty="0"/>
          </a:p>
          <a:p>
            <a:r>
              <a:rPr lang="zh-CN" altLang="en-US" dirty="0"/>
              <a:t>有模型学习小结</a:t>
            </a:r>
            <a:endParaRPr lang="en-US" altLang="zh-CN" dirty="0"/>
          </a:p>
          <a:p>
            <a:pPr lvl="1"/>
            <a:r>
              <a:rPr lang="zh-CN" altLang="en-US" dirty="0"/>
              <a:t>强化学习任务可归结为基于动态规划的寻优问题</a:t>
            </a:r>
            <a:endParaRPr lang="en-US" altLang="zh-CN" dirty="0"/>
          </a:p>
          <a:p>
            <a:pPr lvl="1"/>
            <a:r>
              <a:rPr lang="zh-CN" altLang="en-US" dirty="0"/>
              <a:t>与监督学习不同，在有模型学习时，我们不关注策略的泛化能力，而是通过规划的方式为每一个状态找到最好的动作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问题：如果模型未知呢？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3"/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什么是强化学习？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免模型学习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989443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免模型学习 </a:t>
            </a:r>
            <a:r>
              <a:rPr lang="en-US" altLang="zh-CN" dirty="0"/>
              <a:t>(model-free learning)</a:t>
            </a:r>
            <a:r>
              <a:rPr lang="zh-CN" altLang="en-US" dirty="0"/>
              <a:t>：更加符合实际情况</a:t>
            </a:r>
            <a:endParaRPr lang="en-US" altLang="zh-CN" dirty="0"/>
          </a:p>
          <a:p>
            <a:pPr lvl="1"/>
            <a:r>
              <a:rPr lang="zh-CN" altLang="en-US" dirty="0"/>
              <a:t>转移概率，奖赏函数未知</a:t>
            </a:r>
            <a:endParaRPr lang="en-US" altLang="zh-CN" dirty="0"/>
          </a:p>
          <a:p>
            <a:pPr lvl="1"/>
            <a:r>
              <a:rPr lang="zh-CN" altLang="en-US" dirty="0"/>
              <a:t>甚至环境中的状态数目也未知</a:t>
            </a:r>
            <a:endParaRPr lang="en-US" altLang="zh-CN" dirty="0"/>
          </a:p>
          <a:p>
            <a:pPr lvl="1"/>
            <a:r>
              <a:rPr lang="zh-CN" altLang="en-US" dirty="0"/>
              <a:t>假定状态空间有限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免模型学习 </a:t>
            </a:r>
            <a:r>
              <a:rPr lang="en-US" altLang="zh-CN" dirty="0"/>
              <a:t>(model-free learning)</a:t>
            </a:r>
            <a:r>
              <a:rPr lang="zh-CN" altLang="en-US" dirty="0"/>
              <a:t>：更加符合实际情况</a:t>
            </a:r>
            <a:endParaRPr lang="en-US" altLang="zh-CN" dirty="0"/>
          </a:p>
          <a:p>
            <a:pPr lvl="1"/>
            <a:r>
              <a:rPr lang="zh-CN" altLang="en-US" dirty="0"/>
              <a:t>转移概率，奖赏函数未知</a:t>
            </a:r>
            <a:endParaRPr lang="en-US" altLang="zh-CN" dirty="0"/>
          </a:p>
          <a:p>
            <a:pPr lvl="1"/>
            <a:r>
              <a:rPr lang="zh-CN" altLang="en-US" dirty="0"/>
              <a:t>甚至环境中的状态数目也未知</a:t>
            </a:r>
            <a:endParaRPr lang="en-US" altLang="zh-CN" dirty="0"/>
          </a:p>
          <a:p>
            <a:pPr lvl="1"/>
            <a:r>
              <a:rPr lang="zh-CN" altLang="en-US" dirty="0"/>
              <a:t>假定状态空间有限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r>
              <a:rPr lang="zh-CN" altLang="en-US" dirty="0"/>
              <a:t>免模型学习所面临的困难</a:t>
            </a:r>
            <a:endParaRPr lang="en-US" altLang="zh-CN" dirty="0"/>
          </a:p>
          <a:p>
            <a:pPr lvl="1"/>
            <a:r>
              <a:rPr lang="zh-CN" altLang="en-US" dirty="0"/>
              <a:t>策略无法评估</a:t>
            </a:r>
            <a:endParaRPr lang="en-US" altLang="zh-CN" dirty="0"/>
          </a:p>
          <a:p>
            <a:pPr lvl="1"/>
            <a:r>
              <a:rPr lang="zh-CN" altLang="en-US" dirty="0"/>
              <a:t>无法通过值函数计算状态</a:t>
            </a:r>
            <a:r>
              <a:rPr lang="en-US" altLang="zh-CN" dirty="0"/>
              <a:t>-</a:t>
            </a:r>
            <a:r>
              <a:rPr lang="zh-CN" altLang="en-US" dirty="0"/>
              <a:t>动作值函数</a:t>
            </a:r>
            <a:endParaRPr lang="en-US" altLang="zh-CN" dirty="0"/>
          </a:p>
          <a:p>
            <a:pPr lvl="1"/>
            <a:r>
              <a:rPr lang="zh-CN" altLang="en-US" dirty="0"/>
              <a:t>机器只能从一个起始状态开始探索环境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60350" y="1159731"/>
            <a:ext cx="8616950" cy="5043360"/>
          </a:xfrm>
        </p:spPr>
        <p:txBody>
          <a:bodyPr>
            <a:normAutofit/>
          </a:bodyPr>
          <a:lstStyle/>
          <a:p>
            <a:r>
              <a:rPr lang="zh-CN" altLang="en-US" dirty="0"/>
              <a:t>免模型学习 </a:t>
            </a:r>
            <a:r>
              <a:rPr lang="en-US" altLang="zh-CN" dirty="0"/>
              <a:t>(model-free learning)</a:t>
            </a:r>
            <a:r>
              <a:rPr lang="zh-CN" altLang="en-US" dirty="0"/>
              <a:t>：更加符合实际情况</a:t>
            </a:r>
            <a:endParaRPr lang="en-US" altLang="zh-CN" dirty="0"/>
          </a:p>
          <a:p>
            <a:pPr lvl="1"/>
            <a:r>
              <a:rPr lang="zh-CN" altLang="en-US" dirty="0"/>
              <a:t>转移概率，奖赏函数未知</a:t>
            </a:r>
            <a:endParaRPr lang="en-US" altLang="zh-CN" dirty="0"/>
          </a:p>
          <a:p>
            <a:pPr lvl="1"/>
            <a:r>
              <a:rPr lang="zh-CN" altLang="en-US" dirty="0"/>
              <a:t>甚至环境中的状态数目也未知</a:t>
            </a:r>
            <a:endParaRPr lang="en-US" altLang="zh-CN" dirty="0"/>
          </a:p>
          <a:p>
            <a:pPr lvl="1"/>
            <a:r>
              <a:rPr lang="zh-CN" altLang="en-US" dirty="0"/>
              <a:t>假定状态空间有限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r>
              <a:rPr lang="zh-CN" altLang="en-US" dirty="0"/>
              <a:t>免模型学习所面临的困难</a:t>
            </a:r>
            <a:endParaRPr lang="en-US" altLang="zh-CN" dirty="0"/>
          </a:p>
          <a:p>
            <a:pPr lvl="1"/>
            <a:r>
              <a:rPr lang="zh-CN" altLang="en-US" dirty="0"/>
              <a:t>策略无法评估</a:t>
            </a:r>
            <a:endParaRPr lang="en-US" altLang="zh-CN" dirty="0"/>
          </a:p>
          <a:p>
            <a:pPr lvl="1"/>
            <a:r>
              <a:rPr lang="zh-CN" altLang="en-US" dirty="0"/>
              <a:t>无法通过值函数计算状态</a:t>
            </a:r>
            <a:r>
              <a:rPr lang="en-US" altLang="zh-CN" dirty="0"/>
              <a:t>-</a:t>
            </a:r>
            <a:r>
              <a:rPr lang="zh-CN" altLang="en-US" dirty="0"/>
              <a:t>动作值函数</a:t>
            </a:r>
            <a:endParaRPr lang="en-US" altLang="zh-CN" dirty="0"/>
          </a:p>
          <a:p>
            <a:pPr lvl="1"/>
            <a:r>
              <a:rPr lang="zh-CN" altLang="en-US" dirty="0"/>
              <a:t>机器只能从一个起始状态开始探索环境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解决困难的办法</a:t>
            </a:r>
            <a:endParaRPr lang="en-US" altLang="zh-CN" dirty="0"/>
          </a:p>
          <a:p>
            <a:pPr lvl="1"/>
            <a:r>
              <a:rPr lang="zh-CN" altLang="en-US" dirty="0"/>
              <a:t>多次采样</a:t>
            </a:r>
            <a:endParaRPr lang="en-US" altLang="zh-CN" dirty="0"/>
          </a:p>
          <a:p>
            <a:pPr lvl="1"/>
            <a:r>
              <a:rPr lang="zh-CN" altLang="en-US" dirty="0"/>
              <a:t>直接估计每一对状态</a:t>
            </a:r>
            <a:r>
              <a:rPr lang="en-US" altLang="zh-CN" dirty="0"/>
              <a:t>-</a:t>
            </a:r>
            <a:r>
              <a:rPr lang="zh-CN" altLang="en-US" dirty="0"/>
              <a:t>动作的值函数</a:t>
            </a:r>
            <a:endParaRPr lang="en-US" altLang="zh-CN" dirty="0"/>
          </a:p>
          <a:p>
            <a:pPr lvl="1"/>
            <a:r>
              <a:rPr lang="zh-CN" altLang="en-US" dirty="0"/>
              <a:t>在探索过程中逐渐发现各个状态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蒙特卡罗强化学习：采样轨迹，用样本均值近似期望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蒙特卡罗强化学习：采样轨迹，用样本均值近似期望</a:t>
            </a:r>
            <a:endParaRPr lang="en-US" altLang="zh-CN" dirty="0"/>
          </a:p>
          <a:p>
            <a:pPr lvl="1"/>
            <a:r>
              <a:rPr lang="zh-CN" altLang="en-US" dirty="0"/>
              <a:t>策略评估：蒙特卡罗法</a:t>
            </a:r>
            <a:endParaRPr lang="en-US" altLang="zh-CN" dirty="0"/>
          </a:p>
          <a:p>
            <a:pPr lvl="2"/>
            <a:r>
              <a:rPr lang="zh-CN" altLang="en-US" dirty="0"/>
              <a:t>从某状态出发，执行某策略</a:t>
            </a:r>
            <a:endParaRPr lang="en-US" altLang="zh-CN" dirty="0"/>
          </a:p>
          <a:p>
            <a:pPr lvl="2"/>
            <a:r>
              <a:rPr lang="zh-CN" altLang="en-US" dirty="0"/>
              <a:t>对轨迹中出现的每对状态</a:t>
            </a:r>
            <a:r>
              <a:rPr lang="en-US" altLang="zh-CN" dirty="0"/>
              <a:t>-</a:t>
            </a:r>
            <a:r>
              <a:rPr lang="zh-CN" altLang="en-US" dirty="0"/>
              <a:t>动作，记录其后的奖赏之和</a:t>
            </a:r>
            <a:endParaRPr lang="en-US" altLang="zh-CN" dirty="0"/>
          </a:p>
          <a:p>
            <a:pPr lvl="2"/>
            <a:r>
              <a:rPr lang="zh-CN" altLang="en-US" dirty="0"/>
              <a:t>采样多条轨迹，每个状态</a:t>
            </a:r>
            <a:r>
              <a:rPr lang="en-US" altLang="zh-CN" dirty="0"/>
              <a:t>-</a:t>
            </a:r>
            <a:r>
              <a:rPr lang="zh-CN" altLang="en-US" dirty="0"/>
              <a:t>动作对的累积奖赏取平均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一条轨迹：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869400" imgH="990600" progId="Equation.Ribbit">
                  <p:embed/>
                </p:oleObj>
              </mc:Choice>
              <mc:Fallback>
                <p:oleObj name="Formula" r:id="rId2" imgW="21869400" imgH="990600" progId="Equation.Ribbit">
                  <p:embed/>
                  <p:pic>
                    <p:nvPicPr>
                      <p:cNvPr id="0" name="图片 2460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蒙特卡罗强化学习：采样轨迹，用样本均值近似期望</a:t>
            </a:r>
            <a:endParaRPr lang="en-US" altLang="zh-CN" dirty="0"/>
          </a:p>
          <a:p>
            <a:pPr lvl="1"/>
            <a:r>
              <a:rPr lang="zh-CN" altLang="en-US" dirty="0"/>
              <a:t>策略评估：蒙特卡罗法</a:t>
            </a:r>
            <a:endParaRPr lang="en-US" altLang="zh-CN" dirty="0"/>
          </a:p>
          <a:p>
            <a:pPr lvl="2"/>
            <a:r>
              <a:rPr lang="zh-CN" altLang="en-US" dirty="0"/>
              <a:t>从某状态出发，执行某策略</a:t>
            </a:r>
            <a:endParaRPr lang="en-US" altLang="zh-CN" dirty="0"/>
          </a:p>
          <a:p>
            <a:pPr lvl="2"/>
            <a:r>
              <a:rPr lang="zh-CN" altLang="en-US" dirty="0"/>
              <a:t>对轨迹中出现的每对状态</a:t>
            </a:r>
            <a:r>
              <a:rPr lang="en-US" altLang="zh-CN" dirty="0"/>
              <a:t>-</a:t>
            </a:r>
            <a:r>
              <a:rPr lang="zh-CN" altLang="en-US" dirty="0"/>
              <a:t>动作，记录其后的奖赏之和</a:t>
            </a:r>
            <a:endParaRPr lang="en-US" altLang="zh-CN" dirty="0"/>
          </a:p>
          <a:p>
            <a:pPr lvl="2"/>
            <a:r>
              <a:rPr lang="zh-CN" altLang="en-US" dirty="0"/>
              <a:t>采样多条轨迹，每个状态</a:t>
            </a:r>
            <a:r>
              <a:rPr lang="en-US" altLang="zh-CN" dirty="0"/>
              <a:t>-</a:t>
            </a:r>
            <a:r>
              <a:rPr lang="zh-CN" altLang="en-US" dirty="0"/>
              <a:t>动作对的累积奖赏取平均</a:t>
            </a:r>
            <a:endParaRPr lang="en-US" altLang="zh-CN" dirty="0"/>
          </a:p>
          <a:p>
            <a:pPr lvl="1"/>
            <a:r>
              <a:rPr lang="zh-CN" altLang="en-US" dirty="0"/>
              <a:t>策略改进：换入当前最优动作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一条轨迹：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869400" imgH="990600" progId="Equation.Ribbit">
                  <p:embed/>
                </p:oleObj>
              </mc:Choice>
              <mc:Fallback>
                <p:oleObj name="Formula" r:id="rId2" imgW="21869400" imgH="990600" progId="Equation.Ribbit">
                  <p:embed/>
                  <p:pic>
                    <p:nvPicPr>
                      <p:cNvPr id="0" name="图片 247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蒙特卡罗强化学习：采样轨迹，用样本均值近似期望</a:t>
            </a:r>
            <a:endParaRPr lang="en-US" altLang="zh-CN" dirty="0"/>
          </a:p>
          <a:p>
            <a:pPr lvl="1"/>
            <a:r>
              <a:rPr lang="zh-CN" altLang="en-US" dirty="0"/>
              <a:t>策略评估：蒙特卡罗法</a:t>
            </a:r>
            <a:endParaRPr lang="en-US" altLang="zh-CN" dirty="0"/>
          </a:p>
          <a:p>
            <a:pPr lvl="2"/>
            <a:r>
              <a:rPr lang="zh-CN" altLang="en-US" dirty="0"/>
              <a:t>从某状态出发，执行某策略</a:t>
            </a:r>
            <a:endParaRPr lang="en-US" altLang="zh-CN" dirty="0"/>
          </a:p>
          <a:p>
            <a:pPr lvl="2"/>
            <a:r>
              <a:rPr lang="zh-CN" altLang="en-US" dirty="0"/>
              <a:t>对轨迹中出现的每对状态</a:t>
            </a:r>
            <a:r>
              <a:rPr lang="en-US" altLang="zh-CN" dirty="0"/>
              <a:t>-</a:t>
            </a:r>
            <a:r>
              <a:rPr lang="zh-CN" altLang="en-US" dirty="0"/>
              <a:t>动作，记录其后的奖赏之和</a:t>
            </a:r>
            <a:endParaRPr lang="en-US" altLang="zh-CN" dirty="0"/>
          </a:p>
          <a:p>
            <a:pPr lvl="2"/>
            <a:r>
              <a:rPr lang="zh-CN" altLang="en-US" dirty="0"/>
              <a:t>采样多条轨迹，每个状态</a:t>
            </a:r>
            <a:r>
              <a:rPr lang="en-US" altLang="zh-CN" dirty="0"/>
              <a:t>-</a:t>
            </a:r>
            <a:r>
              <a:rPr lang="zh-CN" altLang="en-US" dirty="0"/>
              <a:t>动作对的累积奖赏取平均</a:t>
            </a:r>
            <a:endParaRPr lang="en-US" altLang="zh-CN" dirty="0"/>
          </a:p>
          <a:p>
            <a:pPr lvl="1"/>
            <a:r>
              <a:rPr lang="zh-CN" altLang="en-US" dirty="0"/>
              <a:t>策略改进：换入当前最优动作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蒙特卡罗强化学习可能遇到的问题：轨迹的单一性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一条轨迹：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869400" imgH="990600" progId="Equation.Ribbit">
                  <p:embed/>
                </p:oleObj>
              </mc:Choice>
              <mc:Fallback>
                <p:oleObj name="Formula" r:id="rId2" imgW="21869400" imgH="990600" progId="Equation.Ribbit">
                  <p:embed/>
                  <p:pic>
                    <p:nvPicPr>
                      <p:cNvPr id="0" name="图片 248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/>
              <a:t>从大了来说：操控智能体完成指定任务；</a:t>
            </a:r>
          </a:p>
          <a:p>
            <a:pPr marL="0" indent="0">
              <a:buNone/>
            </a:pPr>
            <a:r>
              <a:rPr lang="zh-CN" altLang="en-US" dirty="0"/>
              <a:t>                     可以是一系列任务，也可以是单一任务；</a:t>
            </a:r>
          </a:p>
          <a:p>
            <a:pPr marL="0" indent="0">
              <a:buNone/>
            </a:pPr>
            <a:r>
              <a:rPr lang="zh-CN" altLang="en-US" dirty="0"/>
              <a:t>                     通常需要做一系列动作；</a:t>
            </a:r>
          </a:p>
          <a:p>
            <a:pPr marL="0" indent="0">
              <a:buNone/>
            </a:pPr>
            <a:r>
              <a:rPr lang="zh-CN" altLang="en-US" dirty="0"/>
              <a:t>                     </a:t>
            </a:r>
            <a:r>
              <a:rPr lang="en-US" altLang="zh-CN" dirty="0"/>
              <a:t>“</a:t>
            </a:r>
            <a:r>
              <a:rPr dirty="0"/>
              <a:t>审时度势</a:t>
            </a:r>
            <a:r>
              <a:rPr lang="en-US" altLang="zh-CN" dirty="0"/>
              <a:t>”</a:t>
            </a:r>
            <a:r>
              <a:rPr dirty="0"/>
              <a:t>。</a:t>
            </a:r>
            <a:endParaRPr lang="zh-CN" altLang="en-US" dirty="0"/>
          </a:p>
          <a:p>
            <a:pPr marL="257175" indent="-257175"/>
            <a:endParaRPr lang="zh-CN" altLang="en-US" dirty="0"/>
          </a:p>
          <a:p>
            <a:pPr marL="257175" indent="-257175"/>
            <a:r>
              <a:rPr lang="zh-CN" altLang="en-US" dirty="0"/>
              <a:t>从小了来说：瓜农种西瓜</a:t>
            </a:r>
            <a:endParaRPr lang="en-US" altLang="zh-CN" sz="2000" dirty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4" name="圆角矩形 3"/>
          <p:cNvSpPr/>
          <p:nvPr/>
        </p:nvSpPr>
        <p:spPr>
          <a:xfrm>
            <a:off x="773790" y="5016181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602661" y="5283766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2284080" y="5016181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801908" y="501819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482683" y="5016181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9" name="矩形 8"/>
          <p:cNvSpPr/>
          <p:nvPr/>
        </p:nvSpPr>
        <p:spPr>
          <a:xfrm>
            <a:off x="566420" y="4271614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020868" y="5007559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11" name="矩形 10"/>
          <p:cNvSpPr/>
          <p:nvPr/>
        </p:nvSpPr>
        <p:spPr>
          <a:xfrm>
            <a:off x="7970374" y="4958549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12" name="矩形 11"/>
          <p:cNvSpPr/>
          <p:nvPr/>
        </p:nvSpPr>
        <p:spPr>
          <a:xfrm>
            <a:off x="1592496" y="4876465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13" name="矩形 12"/>
          <p:cNvSpPr/>
          <p:nvPr/>
        </p:nvSpPr>
        <p:spPr>
          <a:xfrm>
            <a:off x="4609989" y="4876465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14" name="矩形 13"/>
          <p:cNvSpPr/>
          <p:nvPr/>
        </p:nvSpPr>
        <p:spPr>
          <a:xfrm>
            <a:off x="3110890" y="4876465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15" name="矩形 14"/>
          <p:cNvSpPr/>
          <p:nvPr/>
        </p:nvSpPr>
        <p:spPr>
          <a:xfrm>
            <a:off x="6344276" y="4876465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3111822" y="5281715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3"/>
            <a:endCxn id="8" idx="1"/>
          </p:cNvCxnSpPr>
          <p:nvPr/>
        </p:nvCxnSpPr>
        <p:spPr>
          <a:xfrm flipV="1">
            <a:off x="4619979" y="5298050"/>
            <a:ext cx="862330" cy="25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6344276" y="5289083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蒙特卡罗强化学习：采样轨迹，用样本均值近似期望</a:t>
            </a:r>
            <a:endParaRPr lang="en-US" altLang="zh-CN" dirty="0"/>
          </a:p>
          <a:p>
            <a:pPr lvl="1"/>
            <a:r>
              <a:rPr lang="zh-CN" altLang="en-US" dirty="0"/>
              <a:t>策略评估：蒙特卡罗法</a:t>
            </a:r>
            <a:endParaRPr lang="en-US" altLang="zh-CN" dirty="0"/>
          </a:p>
          <a:p>
            <a:pPr lvl="2"/>
            <a:r>
              <a:rPr lang="zh-CN" altLang="en-US" dirty="0"/>
              <a:t>从某状态出发，执行某策略</a:t>
            </a:r>
            <a:endParaRPr lang="en-US" altLang="zh-CN" dirty="0"/>
          </a:p>
          <a:p>
            <a:pPr lvl="2"/>
            <a:r>
              <a:rPr lang="zh-CN" altLang="en-US" dirty="0"/>
              <a:t>对轨迹中出现的每对状态</a:t>
            </a:r>
            <a:r>
              <a:rPr lang="en-US" altLang="zh-CN" dirty="0"/>
              <a:t>-</a:t>
            </a:r>
            <a:r>
              <a:rPr lang="zh-CN" altLang="en-US" dirty="0"/>
              <a:t>动作，记录其后的奖赏之和</a:t>
            </a:r>
            <a:endParaRPr lang="en-US" altLang="zh-CN" dirty="0"/>
          </a:p>
          <a:p>
            <a:pPr lvl="2"/>
            <a:r>
              <a:rPr lang="zh-CN" altLang="en-US" dirty="0"/>
              <a:t>采样多条轨迹，每个状态</a:t>
            </a:r>
            <a:r>
              <a:rPr lang="en-US" altLang="zh-CN" dirty="0"/>
              <a:t>-</a:t>
            </a:r>
            <a:r>
              <a:rPr lang="zh-CN" altLang="en-US" dirty="0"/>
              <a:t>动作对的累积奖赏取平均</a:t>
            </a:r>
            <a:endParaRPr lang="en-US" altLang="zh-CN" dirty="0"/>
          </a:p>
          <a:p>
            <a:pPr lvl="1"/>
            <a:r>
              <a:rPr lang="zh-CN" altLang="en-US" dirty="0"/>
              <a:t>策略改进：换入当前最优动作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蒙特卡罗强化学习可能遇到的问题：轨迹的单一性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解决问题的办法</a:t>
            </a:r>
            <a:endParaRPr lang="en-US" altLang="zh-CN" dirty="0"/>
          </a:p>
          <a:p>
            <a:pPr lvl="1"/>
            <a:r>
              <a:rPr lang="en-US" altLang="zh-CN" dirty="0"/>
              <a:t>-</a:t>
            </a:r>
            <a:r>
              <a:rPr lang="zh-CN" altLang="en-US" dirty="0"/>
              <a:t>贪心法</a:t>
            </a:r>
            <a:endParaRPr lang="en-US" altLang="zh-CN" dirty="0"/>
          </a:p>
          <a:p>
            <a:pPr lvl="2"/>
            <a:r>
              <a:rPr lang="zh-CN" altLang="en-US" dirty="0"/>
              <a:t>同策略：被评估与被改进的是同一个策略</a:t>
            </a:r>
            <a:endParaRPr lang="en-US" altLang="zh-CN" dirty="0"/>
          </a:p>
          <a:p>
            <a:pPr lvl="2"/>
            <a:r>
              <a:rPr lang="zh-CN" altLang="en-US" dirty="0"/>
              <a:t>异策略：被评估与被改进的是不同的策略 </a:t>
            </a:r>
            <a:r>
              <a:rPr lang="en-US" altLang="zh-CN" dirty="0"/>
              <a:t>(</a:t>
            </a:r>
            <a:r>
              <a:rPr lang="zh-CN" altLang="en-US" dirty="0"/>
              <a:t>用重要性采样技术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783263" y="2994639"/>
            <a:ext cx="113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一条轨迹：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905414" y="5209953"/>
          <a:ext cx="109538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76250" imgH="895350" progId="Equation.Ribbit">
                  <p:embed/>
                </p:oleObj>
              </mc:Choice>
              <mc:Fallback>
                <p:oleObj name="Formula" r:id="rId2" imgW="476250" imgH="895350" progId="Equation.Ribbit">
                  <p:embed/>
                  <p:pic>
                    <p:nvPicPr>
                      <p:cNvPr id="0" name="图片 249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414" y="5209953"/>
                        <a:ext cx="109538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926274" y="3405161"/>
          <a:ext cx="5030787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869400" imgH="990600" progId="Equation.Ribbit">
                  <p:embed/>
                </p:oleObj>
              </mc:Choice>
              <mc:Fallback>
                <p:oleObj name="Formula" r:id="rId4" imgW="21869400" imgH="990600" progId="Equation.Ribbit">
                  <p:embed/>
                  <p:pic>
                    <p:nvPicPr>
                      <p:cNvPr id="0" name="图片 249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274" y="3405161"/>
                        <a:ext cx="5030787" cy="23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512" y="4604952"/>
            <a:ext cx="4706022" cy="75328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2573466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同策略蒙特卡罗强化学习算法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04" y="1159730"/>
            <a:ext cx="5784024" cy="512318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2573466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异策略蒙特卡罗强化学习算法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23" y="998115"/>
            <a:ext cx="5177353" cy="521253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蒙特卡罗强化学习的缺点：低效</a:t>
            </a:r>
            <a:endParaRPr lang="en-US" altLang="zh-CN" dirty="0"/>
          </a:p>
          <a:p>
            <a:pPr lvl="1"/>
            <a:r>
              <a:rPr lang="zh-CN" altLang="en-US" dirty="0"/>
              <a:t>求平均时以“批处理式”进行</a:t>
            </a:r>
            <a:endParaRPr lang="en-US" altLang="zh-CN" dirty="0"/>
          </a:p>
          <a:p>
            <a:pPr lvl="1"/>
            <a:r>
              <a:rPr lang="zh-CN" altLang="en-US" dirty="0"/>
              <a:t>在一个完整的采样轨迹完成后才对状态</a:t>
            </a:r>
            <a:r>
              <a:rPr lang="en-US" altLang="zh-CN" dirty="0"/>
              <a:t>-</a:t>
            </a:r>
            <a:r>
              <a:rPr lang="zh-CN" altLang="en-US" dirty="0"/>
              <a:t>动作值函数进行更新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蒙特卡罗强化学习的缺点：低效</a:t>
            </a:r>
            <a:endParaRPr lang="en-US" altLang="zh-CN" dirty="0"/>
          </a:p>
          <a:p>
            <a:pPr lvl="1"/>
            <a:r>
              <a:rPr lang="zh-CN" altLang="en-US" dirty="0"/>
              <a:t>求平均时以“批处理式”进行</a:t>
            </a:r>
            <a:endParaRPr lang="en-US" altLang="zh-CN" dirty="0"/>
          </a:p>
          <a:p>
            <a:pPr lvl="1"/>
            <a:r>
              <a:rPr lang="zh-CN" altLang="en-US" dirty="0"/>
              <a:t>在一个完整的采样轨迹完成后才对状态</a:t>
            </a:r>
            <a:r>
              <a:rPr lang="en-US" altLang="zh-CN" dirty="0"/>
              <a:t>-</a:t>
            </a:r>
            <a:r>
              <a:rPr lang="zh-CN" altLang="en-US" dirty="0"/>
              <a:t>动作值函数进行更新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克服缺点的办法：时序差分 </a:t>
            </a:r>
            <a:r>
              <a:rPr lang="en-US" altLang="zh-CN" dirty="0"/>
              <a:t>(Temporal Difference</a:t>
            </a:r>
            <a:r>
              <a:rPr lang="zh-CN" altLang="en-US" dirty="0"/>
              <a:t>，</a:t>
            </a:r>
            <a:r>
              <a:rPr lang="en-US" altLang="zh-CN" dirty="0"/>
              <a:t>TD) </a:t>
            </a:r>
            <a:r>
              <a:rPr lang="zh-CN" altLang="en-US" dirty="0"/>
              <a:t>学习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蒙特卡罗强化学习的缺点：低效</a:t>
            </a:r>
            <a:endParaRPr lang="en-US" altLang="zh-CN" dirty="0"/>
          </a:p>
          <a:p>
            <a:pPr lvl="1"/>
            <a:r>
              <a:rPr lang="zh-CN" altLang="en-US" dirty="0"/>
              <a:t>求平均时以“批处理式”进行</a:t>
            </a:r>
            <a:endParaRPr lang="en-US" altLang="zh-CN" dirty="0"/>
          </a:p>
          <a:p>
            <a:pPr lvl="1"/>
            <a:r>
              <a:rPr lang="zh-CN" altLang="en-US" dirty="0"/>
              <a:t>在一个完整的采样轨迹完成后才对状态</a:t>
            </a:r>
            <a:r>
              <a:rPr lang="en-US" altLang="zh-CN" dirty="0"/>
              <a:t>-</a:t>
            </a:r>
            <a:r>
              <a:rPr lang="zh-CN" altLang="en-US" dirty="0"/>
              <a:t>动作值函数进行更新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克服缺点的办法：时序差分 </a:t>
            </a:r>
            <a:r>
              <a:rPr lang="en-US" altLang="zh-CN" dirty="0"/>
              <a:t>(Temporal Difference</a:t>
            </a:r>
            <a:r>
              <a:rPr lang="zh-CN" altLang="en-US" dirty="0"/>
              <a:t>，</a:t>
            </a:r>
            <a:r>
              <a:rPr lang="en-US" altLang="zh-CN" dirty="0"/>
              <a:t>TD) </a:t>
            </a:r>
            <a:r>
              <a:rPr lang="zh-CN" altLang="en-US" dirty="0"/>
              <a:t>学习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时序差分学习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增量式</a:t>
            </a:r>
            <a:r>
              <a:rPr lang="zh-CN" altLang="en-US" dirty="0"/>
              <a:t>地进行状态</a:t>
            </a:r>
            <a:r>
              <a:rPr lang="en-US" altLang="zh-CN" dirty="0"/>
              <a:t>-</a:t>
            </a:r>
            <a:r>
              <a:rPr lang="zh-CN" altLang="en-US" dirty="0"/>
              <a:t>动作值函数更新</a:t>
            </a:r>
            <a:endParaRPr lang="en-US" altLang="zh-CN" dirty="0"/>
          </a:p>
          <a:p>
            <a:pPr lvl="1"/>
            <a:r>
              <a:rPr lang="en-US" altLang="zh-CN" dirty="0"/>
              <a:t>   -</a:t>
            </a:r>
            <a:r>
              <a:rPr lang="zh-CN" altLang="en-US" dirty="0"/>
              <a:t>贪心法</a:t>
            </a:r>
            <a:endParaRPr lang="en-US" altLang="zh-CN" dirty="0"/>
          </a:p>
          <a:p>
            <a:pPr lvl="2"/>
            <a:r>
              <a:rPr lang="zh-CN" altLang="en-US" dirty="0"/>
              <a:t>同策略：</a:t>
            </a:r>
            <a:r>
              <a:rPr lang="en-US" altLang="zh-CN" dirty="0" err="1"/>
              <a:t>Sarsa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2"/>
            <a:r>
              <a:rPr lang="zh-CN" altLang="en-US" dirty="0"/>
              <a:t>异策略：</a:t>
            </a:r>
            <a:r>
              <a:rPr lang="en-US" altLang="zh-CN" dirty="0"/>
              <a:t>Q-</a:t>
            </a:r>
            <a:r>
              <a:rPr lang="zh-CN" altLang="en-US" dirty="0"/>
              <a:t>学习 </a:t>
            </a:r>
            <a:r>
              <a:rPr lang="en-US" altLang="zh-CN" dirty="0"/>
              <a:t>(Q-learning)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112448" y="4269288"/>
          <a:ext cx="109538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76250" imgH="895350" progId="Equation.Ribbit">
                  <p:embed/>
                </p:oleObj>
              </mc:Choice>
              <mc:Fallback>
                <p:oleObj name="Formula" r:id="rId2" imgW="476250" imgH="895350" progId="Equation.Ribbit">
                  <p:embed/>
                  <p:pic>
                    <p:nvPicPr>
                      <p:cNvPr id="0" name="图片 2555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2448" y="4269288"/>
                        <a:ext cx="109538" cy="207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/>
          <p:nvPr/>
        </p:nvCxnSpPr>
        <p:spPr>
          <a:xfrm flipV="1">
            <a:off x="3104775" y="5555130"/>
            <a:ext cx="651060" cy="419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06035" y="5382355"/>
          <a:ext cx="22701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867900" imgH="1609725" progId="Equation.Ribbit">
                  <p:embed/>
                </p:oleObj>
              </mc:Choice>
              <mc:Fallback>
                <p:oleObj name="Formula" r:id="rId4" imgW="9867900" imgH="1609725" progId="Equation.Ribbit">
                  <p:embed/>
                  <p:pic>
                    <p:nvPicPr>
                      <p:cNvPr id="0" name="图片 2555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035" y="5382355"/>
                        <a:ext cx="22701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959737" y="5377668"/>
          <a:ext cx="4937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1459825" imgH="1628775" progId="Equation.Ribbit">
                  <p:embed/>
                </p:oleObj>
              </mc:Choice>
              <mc:Fallback>
                <p:oleObj name="Formula" r:id="rId6" imgW="21459825" imgH="1628775" progId="Equation.Ribbit">
                  <p:embed/>
                  <p:pic>
                    <p:nvPicPr>
                      <p:cNvPr id="0" name="图片 2555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737" y="5377668"/>
                        <a:ext cx="49371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1920" y="4027805"/>
                <a:ext cx="1849120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sz="1600" dirty="0">
                    <a:latin typeface="+mj-ea"/>
                    <a:ea typeface="+mj-ea"/>
                  </a:rPr>
                  <a:t>用于更新</a:t>
                </a:r>
                <a:r>
                  <a:rPr lang="en-US" altLang="zh-CN" sz="1600" dirty="0">
                    <a:latin typeface="+mj-ea"/>
                    <a:ea typeface="+mj-ea"/>
                  </a:rPr>
                  <a:t>Q</a:t>
                </a:r>
                <a:r>
                  <a:rPr lang="zh-CN" altLang="en-US" sz="1600" dirty="0">
                    <a:latin typeface="+mj-ea"/>
                    <a:ea typeface="+mj-ea"/>
                  </a:rPr>
                  <a:t>的下一时刻动作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+mj-ea"/>
                      </a:rPr>
                      <m:t>𝑎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+mj-ea"/>
                      </a:rPr>
                      <m:t>′</m:t>
                    </m:r>
                  </m:oMath>
                </a14:m>
                <a:r>
                  <a:rPr lang="zh-CN" altLang="en-US" sz="1600" dirty="0">
                    <a:latin typeface="+mj-ea"/>
                    <a:ea typeface="+mj-ea"/>
                  </a:rPr>
                  <a:t>即为下一时刻真正执行的动作</a:t>
                </a: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4027805"/>
                <a:ext cx="1849120" cy="1323439"/>
              </a:xfrm>
              <a:prstGeom prst="rect">
                <a:avLst/>
              </a:prstGeom>
              <a:blipFill>
                <a:blip r:embed="rId2"/>
                <a:stretch>
                  <a:fillRect t="-1382" r="-330" b="-5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Sarsa</a:t>
            </a:r>
            <a:r>
              <a:rPr lang="zh-CN" altLang="en-US" dirty="0"/>
              <a:t>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51" y="1019671"/>
            <a:ext cx="6363448" cy="4999852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2971800" y="3746500"/>
            <a:ext cx="4577715" cy="5619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>
            <a:stCxn id="24" idx="3"/>
            <a:endCxn id="2" idx="1"/>
          </p:cNvCxnSpPr>
          <p:nvPr/>
        </p:nvCxnSpPr>
        <p:spPr>
          <a:xfrm flipV="1">
            <a:off x="1971040" y="4027488"/>
            <a:ext cx="1000760" cy="6620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60350" y="1167970"/>
            <a:ext cx="8616950" cy="4930775"/>
          </a:xfrm>
        </p:spPr>
        <p:txBody>
          <a:bodyPr>
            <a:normAutofit/>
          </a:bodyPr>
          <a:lstStyle/>
          <a:p>
            <a:r>
              <a:rPr lang="en-US" altLang="zh-CN" dirty="0"/>
              <a:t>Q-</a:t>
            </a:r>
            <a:r>
              <a:rPr lang="zh-CN" altLang="en-US" dirty="0"/>
              <a:t>学习算法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547" y="1054442"/>
            <a:ext cx="6450409" cy="505254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971800" y="3770630"/>
            <a:ext cx="4577715" cy="5619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21920" y="4027805"/>
                <a:ext cx="1849120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lvl="1"/>
                <a:r>
                  <a:rPr lang="zh-CN" sz="1600" dirty="0">
                    <a:latin typeface="+mj-ea"/>
                    <a:ea typeface="+mj-ea"/>
                  </a:rPr>
                  <a:t>用于更新</a:t>
                </a:r>
                <a:r>
                  <a:rPr lang="en-US" altLang="zh-CN" sz="1600" dirty="0">
                    <a:latin typeface="+mj-ea"/>
                    <a:ea typeface="+mj-ea"/>
                  </a:rPr>
                  <a:t>Q</a:t>
                </a:r>
                <a:r>
                  <a:rPr lang="zh-CN" altLang="en-US" sz="1600" dirty="0">
                    <a:latin typeface="+mj-ea"/>
                    <a:ea typeface="+mj-ea"/>
                  </a:rPr>
                  <a:t>的下一时刻动作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𝑎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+mj-ea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1600" dirty="0">
                    <a:latin typeface="+mj-ea"/>
                    <a:ea typeface="+mj-ea"/>
                  </a:rPr>
                  <a:t>在下一时刻不一定被执行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4027805"/>
                <a:ext cx="1849120" cy="1323439"/>
              </a:xfrm>
              <a:prstGeom prst="rect">
                <a:avLst/>
              </a:prstGeom>
              <a:blipFill>
                <a:blip r:embed="rId3"/>
                <a:stretch>
                  <a:fillRect t="-1382" r="-990" b="-5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/>
          <p:cNvCxnSpPr/>
          <p:nvPr/>
        </p:nvCxnSpPr>
        <p:spPr>
          <a:xfrm flipV="1">
            <a:off x="1971040" y="4027488"/>
            <a:ext cx="1000760" cy="6620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免</a:t>
            </a:r>
            <a:r>
              <a:rPr lang="zh-CN" altLang="en-US" sz="3600" dirty="0"/>
              <a:t>模型学习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167970"/>
                <a:ext cx="8616950" cy="493077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策略梯度方法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目标：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目标函数的梯度为</a:t>
                </a:r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325755" lvl="1" indent="0">
                  <a:buNone/>
                </a:pPr>
                <a:r>
                  <a:rPr lang="en-US" altLang="zh-CN" dirty="0"/>
                  <a:t>         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endParaRPr lang="en-US" altLang="zh-CN" dirty="0"/>
              </a:p>
              <a:p>
                <a:pPr marL="325755" lvl="1" indent="0">
                  <a:buNone/>
                </a:pPr>
                <a:r>
                  <a:rPr lang="en-US" altLang="zh-CN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此时我们可以通过采样来估计目标函数的梯度，通过更新</a:t>
                </a:r>
                <a:r>
                  <a:rPr lang="en-US" altLang="zh-CN" dirty="0"/>
                  <a:t>policy</a:t>
                </a:r>
                <a:r>
                  <a:rPr lang="zh-CN" altLang="en-US" dirty="0"/>
                  <a:t>的参数来提升期望</a:t>
                </a:r>
                <a:r>
                  <a:rPr lang="en-US" altLang="zh-CN" dirty="0"/>
                  <a:t>reward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167970"/>
                <a:ext cx="8616950" cy="4930775"/>
              </a:xfrm>
              <a:blipFill rotWithShape="1">
                <a:blip r:embed="rId2"/>
                <a:stretch>
                  <a:fillRect l="-778" t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什么是强化学习？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值函数近似</a:t>
            </a:r>
            <a:endParaRPr lang="en-US" altLang="zh-CN" dirty="0"/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301173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什么是强化学习？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/>
              <a:t>例子：瓜农种西瓜</a:t>
            </a:r>
            <a:endParaRPr lang="en-US" altLang="zh-CN" dirty="0"/>
          </a:p>
          <a:p>
            <a:pPr marL="714375" lvl="1" indent="-257175"/>
            <a:r>
              <a:rPr lang="zh-CN" altLang="en-US" sz="2000" dirty="0"/>
              <a:t>多步决策过程</a:t>
            </a:r>
            <a:endParaRPr lang="en-US" altLang="zh-CN" sz="2000" dirty="0"/>
          </a:p>
          <a:p>
            <a:pPr marL="714375" lvl="1" indent="-257175"/>
            <a:r>
              <a:rPr lang="zh-CN" altLang="en-US" dirty="0"/>
              <a:t>过程中包含状态、动作、反馈 </a:t>
            </a:r>
            <a:r>
              <a:rPr lang="en-US" altLang="zh-CN" dirty="0"/>
              <a:t>(</a:t>
            </a:r>
            <a:r>
              <a:rPr lang="zh-CN" altLang="en-US" dirty="0"/>
              <a:t>奖赏</a:t>
            </a:r>
            <a:r>
              <a:rPr lang="en-US" altLang="zh-CN" dirty="0"/>
              <a:t>) 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14375" lvl="1" indent="-257175"/>
            <a:r>
              <a:rPr lang="zh-CN" altLang="en-US" dirty="0"/>
              <a:t>需多次种瓜，在过程中不断摸索，才能总结出较好的种瓜策略</a:t>
            </a:r>
          </a:p>
          <a:p>
            <a:pPr marL="714375" lvl="1" indent="-257175"/>
            <a:endParaRPr lang="en-US" altLang="zh-CN" sz="2000" dirty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46772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96591" y="4330631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97801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495838" y="4065057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76613" y="4063046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27" name="矩形 26"/>
          <p:cNvSpPr/>
          <p:nvPr/>
        </p:nvSpPr>
        <p:spPr>
          <a:xfrm>
            <a:off x="260350" y="3318479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714798" y="4054424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304" y="4005414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42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1" name="矩形 30"/>
          <p:cNvSpPr/>
          <p:nvPr/>
        </p:nvSpPr>
        <p:spPr>
          <a:xfrm>
            <a:off x="4303919" y="392333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32" name="矩形 31"/>
          <p:cNvSpPr/>
          <p:nvPr/>
        </p:nvSpPr>
        <p:spPr>
          <a:xfrm>
            <a:off x="2804820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3" name="矩形 32"/>
          <p:cNvSpPr/>
          <p:nvPr/>
        </p:nvSpPr>
        <p:spPr>
          <a:xfrm>
            <a:off x="603820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2805752" y="4328580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4314544" y="4344809"/>
            <a:ext cx="862069" cy="20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038206" y="4335948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问题：前面都假定状态空间是离散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的，若状态空间是连续</a:t>
            </a:r>
            <a:r>
              <a:rPr lang="en-US" altLang="zh-CN" dirty="0"/>
              <a:t>(</a:t>
            </a:r>
            <a:r>
              <a:rPr lang="zh-CN" altLang="en-US" dirty="0"/>
              <a:t>无限</a:t>
            </a:r>
            <a:r>
              <a:rPr lang="en-US" altLang="zh-CN" dirty="0"/>
              <a:t>)</a:t>
            </a:r>
            <a:r>
              <a:rPr lang="zh-CN" altLang="en-US" dirty="0"/>
              <a:t>的，该怎么办？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问题：前面都假定状态空间是离散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的，若状态空间是连续</a:t>
            </a:r>
            <a:r>
              <a:rPr lang="en-US" altLang="zh-CN" dirty="0"/>
              <a:t>(</a:t>
            </a:r>
            <a:r>
              <a:rPr lang="zh-CN" altLang="en-US" dirty="0"/>
              <a:t>无限</a:t>
            </a:r>
            <a:r>
              <a:rPr lang="en-US" altLang="zh-CN" dirty="0"/>
              <a:t>)</a:t>
            </a:r>
            <a:r>
              <a:rPr lang="zh-CN" altLang="en-US" dirty="0"/>
              <a:t>的，该怎么办？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连续状态空间所面临的困难</a:t>
            </a:r>
            <a:endParaRPr lang="en-US" altLang="zh-CN" dirty="0"/>
          </a:p>
          <a:p>
            <a:pPr lvl="1"/>
            <a:r>
              <a:rPr lang="zh-CN" altLang="en-US" dirty="0"/>
              <a:t>值函数不再是关于状态的“表格值函数”</a:t>
            </a:r>
            <a:r>
              <a:rPr lang="en-US" altLang="zh-CN" dirty="0"/>
              <a:t> (tabular value function)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问题：前面都假定状态空间是离散</a:t>
            </a:r>
            <a:r>
              <a:rPr lang="en-US" altLang="zh-CN" dirty="0"/>
              <a:t>(</a:t>
            </a:r>
            <a:r>
              <a:rPr lang="zh-CN" altLang="en-US" dirty="0"/>
              <a:t>有限</a:t>
            </a:r>
            <a:r>
              <a:rPr lang="en-US" altLang="zh-CN" dirty="0"/>
              <a:t>)</a:t>
            </a:r>
            <a:r>
              <a:rPr lang="zh-CN" altLang="en-US" dirty="0"/>
              <a:t>的，若状态空间是连续</a:t>
            </a:r>
            <a:r>
              <a:rPr lang="en-US" altLang="zh-CN" dirty="0"/>
              <a:t>(</a:t>
            </a:r>
            <a:r>
              <a:rPr lang="zh-CN" altLang="en-US" dirty="0"/>
              <a:t>无限</a:t>
            </a:r>
            <a:r>
              <a:rPr lang="en-US" altLang="zh-CN" dirty="0"/>
              <a:t>)</a:t>
            </a:r>
            <a:r>
              <a:rPr lang="zh-CN" altLang="en-US" dirty="0"/>
              <a:t>的，该怎么办？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连续状态空间所面临的困难</a:t>
            </a:r>
            <a:endParaRPr lang="en-US" altLang="zh-CN" dirty="0"/>
          </a:p>
          <a:p>
            <a:pPr lvl="1"/>
            <a:r>
              <a:rPr lang="zh-CN" altLang="en-US" dirty="0"/>
              <a:t>值函数不再是关于状态的“表格值函数”</a:t>
            </a:r>
            <a:r>
              <a:rPr lang="en-US" altLang="zh-CN" dirty="0"/>
              <a:t> (tabular value function)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解决困难的办法：值函数近似</a:t>
            </a:r>
            <a:endParaRPr lang="en-US" altLang="zh-CN" dirty="0"/>
          </a:p>
          <a:p>
            <a:pPr lvl="1"/>
            <a:r>
              <a:rPr lang="zh-CN" altLang="en-US" dirty="0"/>
              <a:t>为简便起见，假定状态空间</a:t>
            </a:r>
            <a:endParaRPr lang="en-US" altLang="zh-CN" dirty="0"/>
          </a:p>
          <a:p>
            <a:pPr lvl="1"/>
            <a:r>
              <a:rPr lang="zh-CN" altLang="en-US" dirty="0"/>
              <a:t>为简便起见，首先考虑线性近似</a:t>
            </a:r>
            <a:endParaRPr lang="en-US" altLang="zh-CN" dirty="0"/>
          </a:p>
          <a:p>
            <a:pPr lvl="1"/>
            <a:r>
              <a:rPr lang="zh-CN" altLang="en-US" dirty="0"/>
              <a:t>假定行为空间有限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143318" y="4625902"/>
          <a:ext cx="893762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876675" imgH="1181100" progId="Equation.Ribbit">
                  <p:embed/>
                </p:oleObj>
              </mc:Choice>
              <mc:Fallback>
                <p:oleObj name="Formula" r:id="rId2" imgW="3876675" imgH="1181100" progId="Equation.Ribbit">
                  <p:embed/>
                  <p:pic>
                    <p:nvPicPr>
                      <p:cNvPr id="0" name="图片 2633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18" y="4625902"/>
                        <a:ext cx="893762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/>
              <a:t>值函数近似</a:t>
            </a:r>
            <a:endParaRPr lang="en-US" altLang="zh-CN" dirty="0"/>
          </a:p>
          <a:p>
            <a:pPr lvl="1"/>
            <a:r>
              <a:rPr lang="zh-CN" altLang="en-US" dirty="0"/>
              <a:t>将值函数表达为状态的线性函数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用最小二乘误差来度量学到的值函数与真实的值函数     之间的近似程度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用梯度下降法更新参数向量，求解优化问题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任意多边形 7"/>
          <p:cNvSpPr/>
          <p:nvPr/>
        </p:nvSpPr>
        <p:spPr>
          <a:xfrm>
            <a:off x="4546121" y="2000901"/>
            <a:ext cx="1431983" cy="272890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994693" y="2463841"/>
            <a:ext cx="1068179" cy="68742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文本框 11"/>
          <p:cNvSpPr txBox="1"/>
          <p:nvPr/>
        </p:nvSpPr>
        <p:spPr>
          <a:xfrm>
            <a:off x="6062872" y="1812126"/>
            <a:ext cx="1235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参数向量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状态向量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939592" y="2957173"/>
          <a:ext cx="32385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400175" imgH="1200150" progId="Equation.Ribbit">
                  <p:embed/>
                </p:oleObj>
              </mc:Choice>
              <mc:Fallback>
                <p:oleObj name="Formula" r:id="rId2" imgW="1400175" imgH="1200150" progId="Equation.Ribbit">
                  <p:embed/>
                  <p:pic>
                    <p:nvPicPr>
                      <p:cNvPr id="0" name="图片 2646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9592" y="2957173"/>
                        <a:ext cx="323850" cy="279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450983" y="2269264"/>
          <a:ext cx="1462088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372225" imgH="1476375" progId="Equation.Ribbit">
                  <p:embed/>
                </p:oleObj>
              </mc:Choice>
              <mc:Fallback>
                <p:oleObj name="Formula" r:id="rId4" imgW="6372225" imgH="1476375" progId="Equation.Ribbit">
                  <p:embed/>
                  <p:pic>
                    <p:nvPicPr>
                      <p:cNvPr id="0" name="图片 2646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0983" y="2269264"/>
                        <a:ext cx="1462088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408237" y="3648781"/>
          <a:ext cx="35909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459075" imgH="2266950" progId="Equation.Ribbit">
                  <p:embed/>
                </p:oleObj>
              </mc:Choice>
              <mc:Fallback>
                <p:oleObj name="Formula" r:id="rId6" imgW="15459075" imgH="2266950" progId="Equation.Ribbit">
                  <p:embed/>
                  <p:pic>
                    <p:nvPicPr>
                      <p:cNvPr id="0" name="图片 2646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237" y="3648781"/>
                        <a:ext cx="3590925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/>
              <a:t>状态</a:t>
            </a:r>
            <a:r>
              <a:rPr lang="en-US" altLang="zh-CN" dirty="0"/>
              <a:t>-</a:t>
            </a:r>
            <a:r>
              <a:rPr lang="zh-CN" altLang="en-US" dirty="0"/>
              <a:t>动作值函数的线性近似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21363273" flipV="1">
            <a:off x="5065785" y="2529771"/>
            <a:ext cx="1116625" cy="275478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74975" y="2249488"/>
          <a:ext cx="22352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34550" imgH="1476375" progId="Equation.Ribbit">
                  <p:embed/>
                </p:oleObj>
              </mc:Choice>
              <mc:Fallback>
                <p:oleObj name="Formula" r:id="rId2" imgW="9734550" imgH="1476375" progId="Equation.Ribbit">
                  <p:embed/>
                  <p:pic>
                    <p:nvPicPr>
                      <p:cNvPr id="0" name="图片 2664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2249488"/>
                        <a:ext cx="22352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316921" y="2561157"/>
          <a:ext cx="22272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696450" imgH="1323975" progId="Equation.Ribbit">
                  <p:embed/>
                </p:oleObj>
              </mc:Choice>
              <mc:Fallback>
                <p:oleObj name="Formula" r:id="rId4" imgW="9696450" imgH="1323975" progId="Equation.Ribbit">
                  <p:embed/>
                  <p:pic>
                    <p:nvPicPr>
                      <p:cNvPr id="0" name="图片 2664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21" y="2561157"/>
                        <a:ext cx="222726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/>
              <a:t>值函数近似</a:t>
            </a:r>
            <a:endParaRPr lang="zh-CN" altLang="en-US" sz="3600" dirty="0"/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260350" y="1159730"/>
            <a:ext cx="8616950" cy="4930775"/>
          </a:xfrm>
        </p:spPr>
        <p:txBody>
          <a:bodyPr/>
          <a:lstStyle/>
          <a:p>
            <a:r>
              <a:rPr lang="zh-CN" altLang="en-US" dirty="0"/>
              <a:t>状态</a:t>
            </a:r>
            <a:r>
              <a:rPr lang="en-US" altLang="zh-CN" dirty="0"/>
              <a:t>-</a:t>
            </a:r>
            <a:r>
              <a:rPr lang="zh-CN" altLang="en-US" dirty="0"/>
              <a:t>动作值函数的线性近似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非线性值函数近似</a:t>
            </a:r>
            <a:endParaRPr lang="en-US" altLang="zh-CN" dirty="0"/>
          </a:p>
          <a:p>
            <a:pPr lvl="1"/>
            <a:r>
              <a:rPr lang="zh-CN" altLang="en-US" dirty="0"/>
              <a:t>核方法</a:t>
            </a:r>
            <a:endParaRPr lang="en-US" altLang="zh-CN" dirty="0"/>
          </a:p>
          <a:p>
            <a:pPr lvl="1"/>
            <a:r>
              <a:rPr lang="zh-CN" altLang="en-US" dirty="0"/>
              <a:t>神经网络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>
          <a:xfrm rot="21363273" flipV="1">
            <a:off x="5065785" y="2529771"/>
            <a:ext cx="1116625" cy="275478"/>
          </a:xfrm>
          <a:custGeom>
            <a:avLst/>
            <a:gdLst>
              <a:gd name="connsiteX0" fmla="*/ 0 w 1639019"/>
              <a:gd name="connsiteY0" fmla="*/ 272890 h 272890"/>
              <a:gd name="connsiteX1" fmla="*/ 301924 w 1639019"/>
              <a:gd name="connsiteY1" fmla="*/ 14098 h 272890"/>
              <a:gd name="connsiteX2" fmla="*/ 1639019 w 1639019"/>
              <a:gd name="connsiteY2" fmla="*/ 57230 h 27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019" h="272890">
                <a:moveTo>
                  <a:pt x="0" y="272890"/>
                </a:moveTo>
                <a:cubicBezTo>
                  <a:pt x="14377" y="161465"/>
                  <a:pt x="28754" y="50041"/>
                  <a:pt x="301924" y="14098"/>
                </a:cubicBezTo>
                <a:cubicBezTo>
                  <a:pt x="575094" y="-21845"/>
                  <a:pt x="1107056" y="17692"/>
                  <a:pt x="1639019" y="5723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974975" y="2249488"/>
          <a:ext cx="223520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34550" imgH="1476375" progId="Equation.Ribbit">
                  <p:embed/>
                </p:oleObj>
              </mc:Choice>
              <mc:Fallback>
                <p:oleObj name="Formula" r:id="rId2" imgW="9734550" imgH="1476375" progId="Equation.Ribbit">
                  <p:embed/>
                  <p:pic>
                    <p:nvPicPr>
                      <p:cNvPr id="0" name="图片 2685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4975" y="2249488"/>
                        <a:ext cx="2235200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316921" y="2561157"/>
          <a:ext cx="222726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696450" imgH="1323975" progId="Equation.Ribbit">
                  <p:embed/>
                </p:oleObj>
              </mc:Choice>
              <mc:Fallback>
                <p:oleObj name="Formula" r:id="rId4" imgW="9696450" imgH="1323975" progId="Equation.Ribbit">
                  <p:embed/>
                  <p:pic>
                    <p:nvPicPr>
                      <p:cNvPr id="0" name="图片 2685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21" y="2561157"/>
                        <a:ext cx="2227262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纲要</a:t>
            </a:r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什么是强化学习？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	</a:t>
            </a:r>
          </a:p>
          <a:p>
            <a:pPr marL="342900" lvl="1" indent="0">
              <a:buNone/>
            </a:pPr>
            <a:r>
              <a:rPr lang="en-US" altLang="zh-CN" sz="2200" dirty="0"/>
              <a:t>	</a:t>
            </a: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摇臂赌博机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有模型学习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免模型学习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值函数近似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 dirty="0"/>
              <a:t>一些方向</a:t>
            </a:r>
          </a:p>
        </p:txBody>
      </p:sp>
    </p:spTree>
    <p:extLst>
      <p:ext uri="{BB962C8B-B14F-4D97-AF65-F5344CB8AC3E}">
        <p14:creationId xmlns:p14="http://schemas.microsoft.com/office/powerpoint/2010/main" val="784456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强化学习任务中多步决策的搜索空间巨大，基于累积奖赏来学习很多步之前的合适决策非常困难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强化学习任务中多步决策的搜索空间巨大，基于累积奖赏来学习很多步之前的合适决策非常困难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缓解方法：直接</a:t>
            </a:r>
            <a:r>
              <a:rPr lang="zh-CN" altLang="en-US" dirty="0">
                <a:solidFill>
                  <a:schemeClr val="accent4"/>
                </a:solidFill>
              </a:rPr>
              <a:t>模仿</a:t>
            </a:r>
            <a:r>
              <a:rPr lang="zh-CN" altLang="en-US" dirty="0"/>
              <a:t>人类专家的状态</a:t>
            </a:r>
            <a:r>
              <a:rPr lang="en-US" altLang="zh-CN" dirty="0"/>
              <a:t>-</a:t>
            </a:r>
            <a:r>
              <a:rPr lang="zh-CN" altLang="en-US" dirty="0"/>
              <a:t>动作对来学习策略</a:t>
            </a:r>
            <a:endParaRPr lang="en-US" altLang="zh-CN" dirty="0"/>
          </a:p>
          <a:p>
            <a:pPr lvl="1"/>
            <a:r>
              <a:rPr lang="zh-CN" altLang="en-US" dirty="0"/>
              <a:t>相当于告诉机器在什么状态下应该选择什么动作</a:t>
            </a:r>
            <a:endParaRPr lang="en-US" altLang="zh-CN" dirty="0"/>
          </a:p>
          <a:p>
            <a:pPr lvl="1"/>
            <a:r>
              <a:rPr lang="zh-CN" altLang="en-US" dirty="0"/>
              <a:t>引入了监督信息来学习策略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2098108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</a:p>
        </p:txBody>
      </p:sp>
      <p:cxnSp>
        <p:nvCxnSpPr>
          <p:cNvPr id="10" name="直接箭头连接符 9"/>
          <p:cNvCxnSpPr>
            <a:endCxn id="12" idx="1"/>
          </p:cNvCxnSpPr>
          <p:nvPr/>
        </p:nvCxnSpPr>
        <p:spPr>
          <a:xfrm>
            <a:off x="2916814" y="4243024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40380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</a:p>
        </p:txBody>
      </p:sp>
      <p:sp>
        <p:nvSpPr>
          <p:cNvPr id="13" name="矩形 12"/>
          <p:cNvSpPr/>
          <p:nvPr/>
        </p:nvSpPr>
        <p:spPr>
          <a:xfrm>
            <a:off x="3557496" y="380126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150588" y="3931254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04850" imgH="885825" progId="Equation.Ribbit">
                  <p:embed/>
                </p:oleObj>
              </mc:Choice>
              <mc:Fallback>
                <p:oleObj name="Formula" r:id="rId2" imgW="704850" imgH="885825" progId="Equation.Ribbit">
                  <p:embed/>
                  <p:pic>
                    <p:nvPicPr>
                      <p:cNvPr id="0" name="图片 2724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588" y="3931254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60350" y="1151492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强化学习任务中多步决策的搜索空间巨大，基于累积奖赏来学习很多步之前的合适决策非常困难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缓解方法：直接</a:t>
            </a:r>
            <a:r>
              <a:rPr lang="zh-CN" altLang="en-US" dirty="0">
                <a:solidFill>
                  <a:schemeClr val="accent4"/>
                </a:solidFill>
              </a:rPr>
              <a:t>模仿</a:t>
            </a:r>
            <a:r>
              <a:rPr lang="zh-CN" altLang="en-US" dirty="0"/>
              <a:t>人类专家的状态</a:t>
            </a:r>
            <a:r>
              <a:rPr lang="en-US" altLang="zh-CN" dirty="0"/>
              <a:t>-</a:t>
            </a:r>
            <a:r>
              <a:rPr lang="zh-CN" altLang="en-US" dirty="0"/>
              <a:t>动作对来学习策略</a:t>
            </a:r>
            <a:endParaRPr lang="en-US" altLang="zh-CN" dirty="0"/>
          </a:p>
          <a:p>
            <a:pPr lvl="1"/>
            <a:r>
              <a:rPr lang="zh-CN" altLang="en-US" dirty="0"/>
              <a:t>相当于告诉机器在什么状态下应该选择什么动作</a:t>
            </a:r>
            <a:endParaRPr lang="en-US" altLang="zh-CN" dirty="0"/>
          </a:p>
          <a:p>
            <a:pPr lvl="1"/>
            <a:r>
              <a:rPr lang="zh-CN" altLang="en-US" dirty="0"/>
              <a:t>引入了监督信息来学习策略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直接模仿学习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圆角矩形 8"/>
          <p:cNvSpPr/>
          <p:nvPr/>
        </p:nvSpPr>
        <p:spPr>
          <a:xfrm>
            <a:off x="2098108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状态</a:t>
            </a:r>
          </a:p>
        </p:txBody>
      </p:sp>
      <p:cxnSp>
        <p:nvCxnSpPr>
          <p:cNvPr id="10" name="直接箭头连接符 9"/>
          <p:cNvCxnSpPr>
            <a:endCxn id="12" idx="1"/>
          </p:cNvCxnSpPr>
          <p:nvPr/>
        </p:nvCxnSpPr>
        <p:spPr>
          <a:xfrm>
            <a:off x="2916814" y="4243024"/>
            <a:ext cx="2123566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40380" y="3961262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动作</a:t>
            </a:r>
          </a:p>
        </p:txBody>
      </p:sp>
      <p:sp>
        <p:nvSpPr>
          <p:cNvPr id="13" name="矩形 12"/>
          <p:cNvSpPr/>
          <p:nvPr/>
        </p:nvSpPr>
        <p:spPr>
          <a:xfrm>
            <a:off x="3557496" y="3801260"/>
            <a:ext cx="2484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策略</a:t>
            </a: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150588" y="3931254"/>
          <a:ext cx="160338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04850" imgH="885825" progId="Equation.Ribbit">
                  <p:embed/>
                </p:oleObj>
              </mc:Choice>
              <mc:Fallback>
                <p:oleObj name="Formula" r:id="rId2" imgW="704850" imgH="885825" progId="Equation.Ribbit">
                  <p:embed/>
                  <p:pic>
                    <p:nvPicPr>
                      <p:cNvPr id="0" name="图片 2735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588" y="3931254"/>
                        <a:ext cx="160338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什么是强化学习？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5576093"/>
          </a:xfrm>
        </p:spPr>
        <p:txBody>
          <a:bodyPr>
            <a:normAutofit/>
          </a:bodyPr>
          <a:lstStyle/>
          <a:p>
            <a:pPr marL="257175" indent="-257175"/>
            <a:r>
              <a:rPr lang="en-US" altLang="zh-CN" dirty="0"/>
              <a:t> </a:t>
            </a:r>
            <a:r>
              <a:rPr lang="zh-CN" altLang="en-US" dirty="0"/>
              <a:t>例子：瓜农种西瓜</a:t>
            </a:r>
            <a:endParaRPr lang="en-US" altLang="zh-CN" dirty="0"/>
          </a:p>
          <a:p>
            <a:pPr marL="714375" lvl="1" indent="-257175"/>
            <a:r>
              <a:rPr lang="zh-CN" altLang="en-US" sz="2000" dirty="0"/>
              <a:t>多步决策过程</a:t>
            </a:r>
            <a:endParaRPr lang="en-US" altLang="zh-CN" sz="2000" dirty="0"/>
          </a:p>
          <a:p>
            <a:pPr marL="714375" lvl="1" indent="-257175"/>
            <a:r>
              <a:rPr lang="zh-CN" altLang="en-US" dirty="0"/>
              <a:t>过程中包含状态、动作、反馈 </a:t>
            </a:r>
            <a:r>
              <a:rPr lang="en-US" altLang="zh-CN" dirty="0"/>
              <a:t>(</a:t>
            </a:r>
            <a:r>
              <a:rPr lang="zh-CN" altLang="en-US" dirty="0"/>
              <a:t>奖赏</a:t>
            </a:r>
            <a:r>
              <a:rPr lang="en-US" altLang="zh-CN" dirty="0"/>
              <a:t>) 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14375" lvl="1" indent="-257175"/>
            <a:r>
              <a:rPr lang="zh-CN" altLang="en-US" dirty="0"/>
              <a:t>需多次种瓜，在过程中不断摸索，才能总结出较好的种瓜策略</a:t>
            </a:r>
          </a:p>
          <a:p>
            <a:pPr marL="714375" lvl="1" indent="-257175"/>
            <a:endParaRPr lang="en-US" altLang="zh-CN" sz="2000" dirty="0"/>
          </a:p>
          <a:p>
            <a:pPr marL="714375" lvl="1" indent="-257175"/>
            <a:endParaRPr lang="en-US" altLang="zh-CN" sz="2000" dirty="0"/>
          </a:p>
        </p:txBody>
      </p:sp>
      <p:sp>
        <p:nvSpPr>
          <p:cNvPr id="18" name="圆角矩形 17"/>
          <p:cNvSpPr/>
          <p:nvPr/>
        </p:nvSpPr>
        <p:spPr>
          <a:xfrm>
            <a:off x="46772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1296591" y="4330631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1978010" y="4063046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495838" y="4065057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溢水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176613" y="4063046"/>
            <a:ext cx="861593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缺水</a:t>
            </a:r>
          </a:p>
        </p:txBody>
      </p:sp>
      <p:sp>
        <p:nvSpPr>
          <p:cNvPr id="27" name="矩形 26"/>
          <p:cNvSpPr/>
          <p:nvPr/>
        </p:nvSpPr>
        <p:spPr>
          <a:xfrm>
            <a:off x="260350" y="3318479"/>
            <a:ext cx="8005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种下瓜苗后：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(</a:t>
            </a:r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为简便，仅考虑浇水和不浇水两个动作，不考虑施肥、除草等 </a:t>
            </a:r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)</a:t>
            </a:r>
            <a:endParaRPr lang="zh-CN" altLang="en-US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714798" y="4054424"/>
            <a:ext cx="818706" cy="56352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</a:rPr>
              <a:t>健康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304" y="4005414"/>
            <a:ext cx="103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收获好西瓜</a:t>
            </a:r>
          </a:p>
        </p:txBody>
      </p:sp>
      <p:sp>
        <p:nvSpPr>
          <p:cNvPr id="30" name="矩形 29"/>
          <p:cNvSpPr/>
          <p:nvPr/>
        </p:nvSpPr>
        <p:spPr>
          <a:xfrm>
            <a:off x="128642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1" name="矩形 30"/>
          <p:cNvSpPr/>
          <p:nvPr/>
        </p:nvSpPr>
        <p:spPr>
          <a:xfrm>
            <a:off x="4303919" y="3923330"/>
            <a:ext cx="91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不浇水</a:t>
            </a:r>
          </a:p>
        </p:txBody>
      </p:sp>
      <p:sp>
        <p:nvSpPr>
          <p:cNvPr id="32" name="矩形 31"/>
          <p:cNvSpPr/>
          <p:nvPr/>
        </p:nvSpPr>
        <p:spPr>
          <a:xfrm>
            <a:off x="2804820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3" name="矩形 32"/>
          <p:cNvSpPr/>
          <p:nvPr/>
        </p:nvSpPr>
        <p:spPr>
          <a:xfrm>
            <a:off x="6038206" y="3923330"/>
            <a:ext cx="705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  <a:ea typeface="幼圆" panose="02010509060101010101" pitchFamily="49" charset="-122"/>
              </a:rPr>
              <a:t>浇水</a:t>
            </a:r>
          </a:p>
        </p:txBody>
      </p:sp>
      <p:sp>
        <p:nvSpPr>
          <p:cNvPr id="34" name="矩形 33"/>
          <p:cNvSpPr/>
          <p:nvPr/>
        </p:nvSpPr>
        <p:spPr>
          <a:xfrm>
            <a:off x="260350" y="5236198"/>
            <a:ext cx="8005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抽象该过程：强化学习 </a:t>
            </a:r>
            <a:r>
              <a:rPr lang="en-US" altLang="zh-CN" sz="2000" dirty="0"/>
              <a:t>(</a:t>
            </a: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reinforcement learning</a:t>
            </a:r>
            <a:r>
              <a:rPr lang="en-US" altLang="zh-CN" sz="2000" dirty="0"/>
              <a:t>)</a:t>
            </a:r>
            <a:endParaRPr lang="zh-CN" altLang="en-US" sz="2000" dirty="0">
              <a:latin typeface="+mj-ea"/>
              <a:ea typeface="+mj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2805752" y="4328580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5" idx="3"/>
            <a:endCxn id="26" idx="1"/>
          </p:cNvCxnSpPr>
          <p:nvPr/>
        </p:nvCxnSpPr>
        <p:spPr>
          <a:xfrm flipV="1">
            <a:off x="4314544" y="4344809"/>
            <a:ext cx="862069" cy="201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038206" y="4335948"/>
            <a:ext cx="676592" cy="205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idx="1"/>
          </p:nvPr>
        </p:nvSpPr>
        <p:spPr>
          <a:xfrm>
            <a:off x="260350" y="1159732"/>
            <a:ext cx="8616950" cy="4930775"/>
          </a:xfrm>
        </p:spPr>
        <p:txBody>
          <a:bodyPr/>
          <a:lstStyle/>
          <a:p>
            <a:r>
              <a:rPr lang="zh-CN" altLang="en-US" dirty="0"/>
              <a:t>直接模仿学习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8667" y="3177864"/>
            <a:ext cx="286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人类专家决策轨迹数据：</a:t>
            </a: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348037" y="3697425"/>
          <a:ext cx="17113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505700" imgH="1333500" progId="Equation.Ribbit">
                  <p:embed/>
                </p:oleObj>
              </mc:Choice>
              <mc:Fallback>
                <p:oleObj name="Formula" r:id="rId2" imgW="7505700" imgH="1333500" progId="Equation.Ribbit">
                  <p:embed/>
                  <p:pic>
                    <p:nvPicPr>
                      <p:cNvPr id="0" name="图片 2746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7" y="3697425"/>
                        <a:ext cx="171132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627613" y="4253357"/>
          <a:ext cx="33655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754225" imgH="1552575" progId="Equation.Ribbit">
                  <p:embed/>
                </p:oleObj>
              </mc:Choice>
              <mc:Fallback>
                <p:oleObj name="Formula" r:id="rId4" imgW="14754225" imgH="1552575" progId="Equation.Ribbit">
                  <p:embed/>
                  <p:pic>
                    <p:nvPicPr>
                      <p:cNvPr id="0" name="图片 2746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613" y="4253357"/>
                        <a:ext cx="33655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1" name="内容占位符 8"/>
          <p:cNvSpPr>
            <a:spLocks noGrp="1"/>
          </p:cNvSpPr>
          <p:nvPr>
            <p:ph idx="1"/>
          </p:nvPr>
        </p:nvSpPr>
        <p:spPr>
          <a:xfrm>
            <a:off x="260350" y="1159732"/>
            <a:ext cx="8616950" cy="4930775"/>
          </a:xfrm>
        </p:spPr>
        <p:txBody>
          <a:bodyPr/>
          <a:lstStyle/>
          <a:p>
            <a:r>
              <a:rPr lang="zh-CN" altLang="en-US" dirty="0"/>
              <a:t>直接模仿学习</a:t>
            </a:r>
            <a:endParaRPr lang="en-US" altLang="zh-CN" dirty="0"/>
          </a:p>
          <a:p>
            <a:pPr lvl="1"/>
            <a:r>
              <a:rPr lang="zh-CN" altLang="en-US" dirty="0"/>
              <a:t>利用专家的决策轨迹，构造数据集</a:t>
            </a:r>
            <a:r>
              <a:rPr lang="en-US" altLang="zh-CN" dirty="0"/>
              <a:t>    </a:t>
            </a:r>
            <a:r>
              <a:rPr lang="zh-CN" altLang="en-US" dirty="0"/>
              <a:t>：状态作为特征，动作作为标记</a:t>
            </a:r>
            <a:endParaRPr lang="en-US" altLang="zh-CN" dirty="0"/>
          </a:p>
          <a:p>
            <a:pPr lvl="1"/>
            <a:r>
              <a:rPr lang="zh-CN" altLang="en-US" dirty="0"/>
              <a:t>利用数据集    ，使用分类</a:t>
            </a:r>
            <a:r>
              <a:rPr lang="en-US" altLang="zh-CN" dirty="0"/>
              <a:t>/</a:t>
            </a:r>
            <a:r>
              <a:rPr lang="zh-CN" altLang="en-US" dirty="0"/>
              <a:t>回归算法即可学得策略</a:t>
            </a:r>
            <a:endParaRPr lang="en-US" altLang="zh-CN" dirty="0"/>
          </a:p>
          <a:p>
            <a:pPr lvl="1"/>
            <a:r>
              <a:rPr lang="zh-CN" altLang="en-US" dirty="0"/>
              <a:t>将学得的策略作为初始策略</a:t>
            </a:r>
            <a:endParaRPr lang="en-US" altLang="zh-CN" dirty="0"/>
          </a:p>
          <a:p>
            <a:pPr lvl="1"/>
            <a:r>
              <a:rPr lang="zh-CN" altLang="en-US" dirty="0"/>
              <a:t>策略改进，从而获得更好的策略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98667" y="3177864"/>
            <a:ext cx="286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人类专家决策轨迹数据：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98667" y="4908470"/>
            <a:ext cx="34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构造出的“有标记”数据集：</a:t>
            </a: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904088" y="1587412"/>
          <a:ext cx="21748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52500" imgH="1162050" progId="Equation.Ribbit">
                  <p:embed/>
                </p:oleObj>
              </mc:Choice>
              <mc:Fallback>
                <p:oleObj name="Formula" r:id="rId2" imgW="952500" imgH="1162050" progId="Equation.Ribbit">
                  <p:embed/>
                  <p:pic>
                    <p:nvPicPr>
                      <p:cNvPr id="0" name="图片 2759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088" y="1587412"/>
                        <a:ext cx="217488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346239" y="1922694"/>
          <a:ext cx="21748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52500" imgH="1162050" progId="Equation.Ribbit">
                  <p:embed/>
                </p:oleObj>
              </mc:Choice>
              <mc:Fallback>
                <p:oleObj name="Formula" r:id="rId4" imgW="952500" imgH="1162050" progId="Equation.Ribbit">
                  <p:embed/>
                  <p:pic>
                    <p:nvPicPr>
                      <p:cNvPr id="0" name="图片 2759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239" y="1922694"/>
                        <a:ext cx="217488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348037" y="3697425"/>
          <a:ext cx="17113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7505700" imgH="1333500" progId="Equation.Ribbit">
                  <p:embed/>
                </p:oleObj>
              </mc:Choice>
              <mc:Fallback>
                <p:oleObj name="Formula" r:id="rId5" imgW="7505700" imgH="1333500" progId="Equation.Ribbit">
                  <p:embed/>
                  <p:pic>
                    <p:nvPicPr>
                      <p:cNvPr id="0" name="图片 2759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7" y="3697425"/>
                        <a:ext cx="171132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627613" y="4253357"/>
          <a:ext cx="33655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4754225" imgH="1552575" progId="Equation.Ribbit">
                  <p:embed/>
                </p:oleObj>
              </mc:Choice>
              <mc:Fallback>
                <p:oleObj name="Formula" r:id="rId7" imgW="14754225" imgH="1552575" progId="Equation.Ribbit">
                  <p:embed/>
                  <p:pic>
                    <p:nvPicPr>
                      <p:cNvPr id="0" name="图片 2759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613" y="4253357"/>
                        <a:ext cx="33655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362482" y="5380662"/>
                <a:ext cx="38957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={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,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+mj-ea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,…,(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+mj-ea"/>
                        </a:rPr>
                        <m:t>)}</m:t>
                      </m:r>
                    </m:oMath>
                  </m:oMathPara>
                </a14:m>
                <a:endParaRPr lang="zh-CN" altLang="en-US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482" y="5380662"/>
                <a:ext cx="3895762" cy="36933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强化学习任务中，设计合理的符合应用场景的奖赏函数往往相当困难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强化学习任务中，设计合理的符合应用场景的奖赏函数往往相当困难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缓解方法：从人类专家提供的范例数据中反推出奖赏函数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1493"/>
            <a:ext cx="86169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强化学习任务中，设计合理的符合应用场景的奖赏函数往往相当困难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缓解方法：从人类专家提供的范例数据中反推出奖赏函数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逆强化学习 </a:t>
            </a:r>
            <a:r>
              <a:rPr lang="en-US" altLang="zh-CN" dirty="0"/>
              <a:t>(inverse reinforcement learning)</a:t>
            </a:r>
          </a:p>
          <a:p>
            <a:pPr lvl="1"/>
            <a:r>
              <a:rPr lang="zh-CN" altLang="en-US" dirty="0"/>
              <a:t>基本思想：寻找某种奖赏函数使得范例数据是最优的，然后即可使用这个奖赏函数来训练强化学习策略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模仿学习</a:t>
            </a:r>
          </a:p>
        </p:txBody>
      </p:sp>
      <p:sp>
        <p:nvSpPr>
          <p:cNvPr id="12" name="内容占位符 8"/>
          <p:cNvSpPr>
            <a:spLocks noGrp="1"/>
          </p:cNvSpPr>
          <p:nvPr>
            <p:ph idx="1"/>
          </p:nvPr>
        </p:nvSpPr>
        <p:spPr>
          <a:xfrm>
            <a:off x="260350" y="1159731"/>
            <a:ext cx="9064882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迭代式逆强化学习算法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4" y="1590786"/>
            <a:ext cx="6946514" cy="457825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强化学习的应用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46" y="4167606"/>
            <a:ext cx="2837364" cy="1888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20" y="1280243"/>
            <a:ext cx="1885950" cy="2733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1" y="1166787"/>
            <a:ext cx="3331834" cy="2227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509" y="3621529"/>
            <a:ext cx="3265957" cy="2615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569" descr="http://akihikoy.net/info/cimgs/res/digest-cb-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085" y="1380470"/>
            <a:ext cx="3028380" cy="178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339" y="2964439"/>
            <a:ext cx="1625646" cy="43010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60350" y="1025611"/>
            <a:ext cx="8616950" cy="552964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强化学习：多步决策过程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sz="2400" dirty="0"/>
              <a:t>有模型学习</a:t>
            </a:r>
            <a:endParaRPr lang="en-US" altLang="zh-CN" sz="2400" dirty="0"/>
          </a:p>
          <a:p>
            <a:pPr lvl="1"/>
            <a:r>
              <a:rPr lang="zh-CN" altLang="en-US" sz="2200" dirty="0">
                <a:latin typeface="+mj-ea"/>
                <a:ea typeface="+mj-ea"/>
              </a:rPr>
              <a:t>基于动态规划的寻优</a:t>
            </a:r>
            <a:endParaRPr lang="en-US" altLang="zh-CN" sz="2200" dirty="0">
              <a:latin typeface="+mj-ea"/>
              <a:ea typeface="+mj-ea"/>
            </a:endParaRPr>
          </a:p>
          <a:p>
            <a:endParaRPr lang="en-US" altLang="zh-CN" dirty="0"/>
          </a:p>
          <a:p>
            <a:r>
              <a:rPr lang="zh-CN" altLang="en-US" sz="2400" dirty="0"/>
              <a:t>如何处理环境中的未知因素</a:t>
            </a:r>
            <a:endParaRPr lang="en-US" altLang="zh-CN" sz="2400" dirty="0"/>
          </a:p>
          <a:p>
            <a:pPr lvl="1"/>
            <a:r>
              <a:rPr lang="zh-CN" altLang="en-US" sz="2200" dirty="0">
                <a:latin typeface="+mj-ea"/>
                <a:ea typeface="+mj-ea"/>
              </a:rPr>
              <a:t>蒙特卡罗强化学习</a:t>
            </a:r>
            <a:endParaRPr lang="en-US" altLang="zh-CN" sz="2200" dirty="0">
              <a:latin typeface="+mj-ea"/>
              <a:ea typeface="+mj-ea"/>
            </a:endParaRPr>
          </a:p>
          <a:p>
            <a:pPr lvl="1"/>
            <a:r>
              <a:rPr lang="zh-CN" altLang="en-US" sz="2200" dirty="0">
                <a:latin typeface="+mj-ea"/>
                <a:ea typeface="+mj-ea"/>
              </a:rPr>
              <a:t>时序差分学习</a:t>
            </a:r>
            <a:endParaRPr lang="en-US" altLang="zh-CN" sz="2200" dirty="0">
              <a:latin typeface="+mj-ea"/>
              <a:ea typeface="+mj-ea"/>
            </a:endParaRPr>
          </a:p>
          <a:p>
            <a:pPr marL="325755" lvl="1" indent="0">
              <a:buNone/>
            </a:pPr>
            <a:endParaRPr lang="en-US" altLang="zh-CN" dirty="0"/>
          </a:p>
          <a:p>
            <a:r>
              <a:rPr lang="zh-CN" altLang="en-US" sz="2400" dirty="0"/>
              <a:t>如何处理连续状态空间</a:t>
            </a:r>
            <a:endParaRPr lang="en-US" altLang="zh-CN" sz="2400" dirty="0"/>
          </a:p>
          <a:p>
            <a:pPr lvl="1"/>
            <a:r>
              <a:rPr lang="zh-CN" altLang="en-US" sz="2200" dirty="0"/>
              <a:t>值函数近似</a:t>
            </a:r>
            <a:endParaRPr lang="en-US" altLang="zh-CN" sz="2200" dirty="0"/>
          </a:p>
          <a:p>
            <a:pPr marL="325755" lvl="1" indent="0">
              <a:buNone/>
            </a:pPr>
            <a:endParaRPr lang="en-US" altLang="zh-CN" dirty="0"/>
          </a:p>
          <a:p>
            <a:r>
              <a:rPr lang="zh-CN" altLang="en-US" sz="2400" dirty="0"/>
              <a:t>如何提速强化学习过程</a:t>
            </a:r>
            <a:endParaRPr lang="en-US" altLang="zh-CN" sz="2400" dirty="0"/>
          </a:p>
          <a:p>
            <a:pPr lvl="1"/>
            <a:r>
              <a:rPr lang="zh-CN" altLang="en-US" sz="2200" dirty="0"/>
              <a:t>直接模仿学习</a:t>
            </a:r>
            <a:endParaRPr lang="en-US" altLang="zh-CN" sz="2200" dirty="0"/>
          </a:p>
          <a:p>
            <a:pPr lvl="1"/>
            <a:r>
              <a:rPr lang="zh-CN" altLang="en-US" sz="2200" dirty="0"/>
              <a:t>逆强化学习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强化学习资源推荐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911" y="3215167"/>
            <a:ext cx="2309002" cy="29619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77601" y="4511468"/>
            <a:ext cx="2227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Richard S. Sutton</a:t>
            </a:r>
          </a:p>
        </p:txBody>
      </p:sp>
      <p:pic>
        <p:nvPicPr>
          <p:cNvPr id="8" name="Picture 754" descr="http://webdocs.cs.ualberta.ca/~sutton/Sutton-head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4" y="1137944"/>
            <a:ext cx="2473953" cy="31753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473748" y="5238664"/>
            <a:ext cx="153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幼圆" panose="02010509060101010101" pitchFamily="49" charset="-122"/>
              </a:rPr>
              <a:t>Peter Stone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844" y="1137944"/>
            <a:ext cx="4019342" cy="3413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515" y="3466337"/>
            <a:ext cx="1876425" cy="2828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强化学习资源推荐</a:t>
            </a: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60350" y="1184444"/>
            <a:ext cx="8737001" cy="567744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Reinforcement Learning: An Introduction</a:t>
            </a:r>
          </a:p>
          <a:p>
            <a:pPr lvl="1"/>
            <a:r>
              <a:rPr lang="en-US" altLang="zh-CN" sz="2200" dirty="0"/>
              <a:t>By Richard S. Sutton and Andrew G. </a:t>
            </a:r>
            <a:r>
              <a:rPr lang="en-US" altLang="zh-CN" sz="2200" dirty="0" err="1"/>
              <a:t>Barto</a:t>
            </a:r>
            <a:endParaRPr lang="en-US" altLang="zh-CN" sz="2200" dirty="0"/>
          </a:p>
          <a:p>
            <a:pPr lvl="1"/>
            <a:r>
              <a:rPr lang="en-US" altLang="zh-CN" sz="2200" dirty="0"/>
              <a:t>http://webdocs.cs.ualberta.ca/~sutton/book/the-book.html</a:t>
            </a: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pPr marL="325755" lvl="1" indent="0">
              <a:buNone/>
            </a:pPr>
            <a:endParaRPr lang="en-US" altLang="zh-CN" dirty="0"/>
          </a:p>
          <a:p>
            <a:r>
              <a:rPr lang="en-US" altLang="zh-CN" sz="2400" dirty="0"/>
              <a:t>Statistical Reinforcement Learning: Modern Machine Learning Approaches</a:t>
            </a:r>
          </a:p>
          <a:p>
            <a:pPr lvl="1"/>
            <a:r>
              <a:rPr lang="en-US" altLang="zh-CN" sz="2200" dirty="0"/>
              <a:t>By Masashi Sugiyama</a:t>
            </a:r>
          </a:p>
          <a:p>
            <a:pPr lvl="1"/>
            <a:r>
              <a:rPr lang="en-US" altLang="zh-CN" sz="2200" dirty="0"/>
              <a:t>https://www.crcpress.com/Statistical-Reinforcement-Learning-Modern-Machine-Learning-Approaches/Sugiyama/9781439856895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br>
              <a:rPr lang="en-US" altLang="zh-CN" dirty="0">
                <a:solidFill>
                  <a:schemeClr val="tx2"/>
                </a:solidFill>
                <a:hlinkClick r:id="rId2"/>
              </a:rPr>
            </a:b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33969" y="4959178"/>
            <a:ext cx="135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谢谢！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马尔科夫决策过程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3"/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7359" y="2793760"/>
            <a:ext cx="3167706" cy="1065823"/>
          </a:xfrm>
          <a:prstGeom prst="rect">
            <a:avLst/>
          </a:prstGeom>
        </p:spPr>
      </p:pic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260350" y="4518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马尔科夫决策过程</a:t>
            </a:r>
            <a:endParaRPr lang="zh-CN" altLang="en-US" sz="3600" dirty="0"/>
          </a:p>
        </p:txBody>
      </p:sp>
      <p:sp>
        <p:nvSpPr>
          <p:cNvPr id="22" name="内容占位符 3"/>
          <p:cNvSpPr>
            <a:spLocks noGrp="1"/>
          </p:cNvSpPr>
          <p:nvPr>
            <p:ph idx="1"/>
          </p:nvPr>
        </p:nvSpPr>
        <p:spPr>
          <a:xfrm>
            <a:off x="258076" y="1155474"/>
            <a:ext cx="8752046" cy="5051140"/>
          </a:xfrm>
        </p:spPr>
        <p:txBody>
          <a:bodyPr>
            <a:normAutofit/>
          </a:bodyPr>
          <a:lstStyle/>
          <a:p>
            <a:r>
              <a:rPr lang="zh-CN" altLang="en-US" dirty="0"/>
              <a:t>强化学习常用</a:t>
            </a:r>
            <a:r>
              <a:rPr lang="zh-CN" altLang="en-US" dirty="0">
                <a:solidFill>
                  <a:schemeClr val="accent4"/>
                </a:solidFill>
              </a:rPr>
              <a:t>马尔可夫决策过程 </a:t>
            </a:r>
            <a:r>
              <a:rPr lang="en-US" altLang="zh-CN" dirty="0">
                <a:solidFill>
                  <a:schemeClr val="accent4"/>
                </a:solidFill>
              </a:rPr>
              <a:t>(Markov Decision Process, MDP)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  <a:r>
              <a:rPr lang="zh-CN" altLang="en-US" dirty="0"/>
              <a:t>描述</a:t>
            </a:r>
            <a:endParaRPr lang="en-US" altLang="zh-CN" dirty="0"/>
          </a:p>
          <a:p>
            <a:pPr lvl="1"/>
            <a:r>
              <a:rPr lang="zh-CN" altLang="en-US" dirty="0"/>
              <a:t>机器所处的环境   </a:t>
            </a:r>
            <a:endParaRPr lang="en-US" altLang="zh-CN" dirty="0"/>
          </a:p>
          <a:p>
            <a:pPr lvl="2"/>
            <a:r>
              <a:rPr lang="zh-CN" altLang="en-US" dirty="0"/>
              <a:t>例如在种西瓜任务中</a:t>
            </a:r>
            <a:r>
              <a:rPr lang="en-US" altLang="zh-CN" dirty="0"/>
              <a:t>, </a:t>
            </a:r>
            <a:r>
              <a:rPr lang="zh-CN" altLang="en-US" dirty="0"/>
              <a:t>环境是西瓜生长的自然世界</a:t>
            </a:r>
            <a:endParaRPr lang="en-US" altLang="zh-CN" dirty="0"/>
          </a:p>
          <a:p>
            <a:pPr lvl="3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876503" y="1916079"/>
          <a:ext cx="193675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447800" imgH="1676400" progId="Equation.Ribbit">
                  <p:embed/>
                </p:oleObj>
              </mc:Choice>
              <mc:Fallback>
                <p:oleObj name="Formula" r:id="rId3" imgW="1447800" imgH="1676400" progId="Equation.Ribbit">
                  <p:embed/>
                  <p:pic>
                    <p:nvPicPr>
                      <p:cNvPr id="0" name="图片 12952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03" y="1916079"/>
                        <a:ext cx="193675" cy="22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544</TotalTime>
  <Words>3773</Words>
  <Application>Microsoft Macintosh PowerPoint</Application>
  <PresentationFormat>全屏显示(4:3)</PresentationFormat>
  <Paragraphs>1216</Paragraphs>
  <Slides>79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7" baseType="lpstr">
      <vt:lpstr>华文仿宋</vt:lpstr>
      <vt:lpstr>幼圆</vt:lpstr>
      <vt:lpstr>Arial</vt:lpstr>
      <vt:lpstr>Cambria Math</vt:lpstr>
      <vt:lpstr>Verdana</vt:lpstr>
      <vt:lpstr>Wingdings</vt:lpstr>
      <vt:lpstr>机器学习v2.1rgb</vt:lpstr>
      <vt:lpstr>Formula</vt:lpstr>
      <vt:lpstr>PowerPoint 演示文稿</vt:lpstr>
      <vt:lpstr>第十六章：强化学习</vt:lpstr>
      <vt:lpstr>纲要</vt:lpstr>
      <vt:lpstr>纲要</vt:lpstr>
      <vt:lpstr>什么是强化学习？</vt:lpstr>
      <vt:lpstr>什么是强化学习？</vt:lpstr>
      <vt:lpstr>什么是强化学习？</vt:lpstr>
      <vt:lpstr>马尔科夫决策过程</vt:lpstr>
      <vt:lpstr>马尔科夫决策过程</vt:lpstr>
      <vt:lpstr>马尔科夫决策过程</vt:lpstr>
      <vt:lpstr>马尔科夫决策过程</vt:lpstr>
      <vt:lpstr>马尔科夫决策过程</vt:lpstr>
      <vt:lpstr>马尔科夫决策过程</vt:lpstr>
      <vt:lpstr>马尔科夫决策过程</vt:lpstr>
      <vt:lpstr>什么是强化学习？</vt:lpstr>
      <vt:lpstr>什么是强化学习？</vt:lpstr>
      <vt:lpstr>强化学习问题基本设置</vt:lpstr>
      <vt:lpstr>强化学习问题基本设置</vt:lpstr>
      <vt:lpstr>强化学习问题基本设置</vt:lpstr>
      <vt:lpstr>纲要</vt:lpstr>
      <vt:lpstr>K-摇臂赌博机（一步操作多步）</vt:lpstr>
      <vt:lpstr>K-摇臂赌博机</vt:lpstr>
      <vt:lpstr>K-摇臂赌博机</vt:lpstr>
      <vt:lpstr>K-摇臂赌博机</vt:lpstr>
      <vt:lpstr>K-摇臂赌博机</vt:lpstr>
      <vt:lpstr>K-摇臂赌博机（多步问题分解为单步）</vt:lpstr>
      <vt:lpstr>纲要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有模型学习</vt:lpstr>
      <vt:lpstr>纲要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免模型学习</vt:lpstr>
      <vt:lpstr>纲要</vt:lpstr>
      <vt:lpstr>值函数近似</vt:lpstr>
      <vt:lpstr>值函数近似</vt:lpstr>
      <vt:lpstr>值函数近似</vt:lpstr>
      <vt:lpstr>值函数近似</vt:lpstr>
      <vt:lpstr>值函数近似</vt:lpstr>
      <vt:lpstr>值函数近似</vt:lpstr>
      <vt:lpstr>纲要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模仿学习</vt:lpstr>
      <vt:lpstr>强化学习的应用</vt:lpstr>
      <vt:lpstr>总结</vt:lpstr>
      <vt:lpstr>强化学习资源推荐</vt:lpstr>
      <vt:lpstr>强化学习资源推荐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机器学习-第十六章</dc:title>
  <dc:creator>LAMDA Group</dc:creator>
  <cp:lastModifiedBy>李 俊涛</cp:lastModifiedBy>
  <cp:revision>562</cp:revision>
  <dcterms:created xsi:type="dcterms:W3CDTF">2016-01-09T01:36:00Z</dcterms:created>
  <dcterms:modified xsi:type="dcterms:W3CDTF">2025-11-24T13:08:41Z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2052-10.1.0.7565</vt:lpwstr>
  </property>
</Properties>
</file>